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1" r:id="rId2"/>
    <p:sldId id="295" r:id="rId3"/>
    <p:sldId id="307" r:id="rId4"/>
    <p:sldId id="32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5FD26FF-CDD1-4149-814F-6E96BB7BFD68}">
          <p14:sldIdLst>
            <p14:sldId id="321"/>
            <p14:sldId id="295"/>
          </p14:sldIdLst>
        </p14:section>
        <p14:section name="Oddíl bez názvu" id="{EE2712ED-3B82-4268-A317-440EAD696AEF}">
          <p14:sldIdLst>
            <p14:sldId id="307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D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73678" autoAdjust="0"/>
  </p:normalViewPr>
  <p:slideViewPr>
    <p:cSldViewPr snapToGrid="0">
      <p:cViewPr varScale="1">
        <p:scale>
          <a:sx n="65" d="100"/>
          <a:sy n="65" d="100"/>
        </p:scale>
        <p:origin x="1949" y="58"/>
      </p:cViewPr>
      <p:guideLst>
        <p:guide orient="horz" pos="218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3030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538464-A849-49FC-8BE1-67A39F903D8F}" type="datetimeFigureOut">
              <a:rPr lang="cs-CZ"/>
              <a:pPr/>
              <a:t>9. 2. 2021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1CE106-DBE5-4CA2-A3C1-9DE99EDAB34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3015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C9ED2D-D3A9-49B0-AA39-6F0C0F7A9D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70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9ED2D-D3A9-49B0-AA39-6F0C0F7A9D0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06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9ED2D-D3A9-49B0-AA39-6F0C0F7A9D0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08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velky"/>
          <p:cNvPicPr>
            <a:picLocks noChangeAspect="1" noChangeArrowheads="1"/>
          </p:cNvPicPr>
          <p:nvPr userDrawn="1"/>
        </p:nvPicPr>
        <p:blipFill>
          <a:blip r:embed="rId2" cstate="print"/>
          <a:srcRect r="2670"/>
          <a:stretch>
            <a:fillRect/>
          </a:stretch>
        </p:blipFill>
        <p:spPr bwMode="auto">
          <a:xfrm>
            <a:off x="0" y="0"/>
            <a:ext cx="9144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9"/>
          <p:cNvSpPr>
            <a:spLocks noChangeArrowheads="1"/>
          </p:cNvSpPr>
          <p:nvPr/>
        </p:nvSpPr>
        <p:spPr bwMode="auto">
          <a:xfrm>
            <a:off x="0" y="5203825"/>
            <a:ext cx="9144000" cy="739775"/>
          </a:xfrm>
          <a:prstGeom prst="rect">
            <a:avLst/>
          </a:prstGeom>
          <a:solidFill>
            <a:schemeClr val="tx2"/>
          </a:solidFill>
          <a:ln w="25400">
            <a:noFill/>
            <a:miter lim="800000"/>
            <a:headEnd/>
            <a:tailEnd/>
          </a:ln>
        </p:spPr>
        <p:txBody>
          <a:bodyPr lIns="94838" tIns="47420" rIns="94838" bIns="47420" anchor="ctr"/>
          <a:lstStyle/>
          <a:p>
            <a:pPr algn="ctr" defTabSz="947738"/>
            <a:endParaRPr lang="en-US" sz="1900" dirty="0">
              <a:solidFill>
                <a:srgbClr val="EBECED"/>
              </a:solidFill>
            </a:endParaRPr>
          </a:p>
        </p:txBody>
      </p:sp>
      <p:pic>
        <p:nvPicPr>
          <p:cNvPr id="6" name="Obrázek 16" descr="logo_OKD_RG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52438"/>
            <a:ext cx="25336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11"/>
          <p:cNvSpPr>
            <a:spLocks noChangeArrowheads="1"/>
          </p:cNvSpPr>
          <p:nvPr/>
        </p:nvSpPr>
        <p:spPr bwMode="auto">
          <a:xfrm>
            <a:off x="0" y="4203700"/>
            <a:ext cx="9144000" cy="923925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 lIns="94838" tIns="47420" rIns="94838" bIns="47420" anchor="ctr"/>
          <a:lstStyle/>
          <a:p>
            <a:pPr algn="ctr" defTabSz="947738"/>
            <a:endParaRPr lang="en-US" sz="1900" dirty="0">
              <a:solidFill>
                <a:srgbClr val="EBECED"/>
              </a:solidFill>
            </a:endParaRPr>
          </a:p>
        </p:txBody>
      </p:sp>
      <p:sp>
        <p:nvSpPr>
          <p:cNvPr id="8" name="Obdélník 12"/>
          <p:cNvSpPr>
            <a:spLocks noChangeArrowheads="1"/>
          </p:cNvSpPr>
          <p:nvPr/>
        </p:nvSpPr>
        <p:spPr bwMode="auto">
          <a:xfrm>
            <a:off x="0" y="4132263"/>
            <a:ext cx="9144000" cy="7461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4838" tIns="47420" rIns="94838" bIns="47420" anchor="ctr"/>
          <a:lstStyle/>
          <a:p>
            <a:pPr algn="ctr" defTabSz="947738"/>
            <a:endParaRPr lang="en-US" sz="1900" dirty="0">
              <a:solidFill>
                <a:srgbClr val="EBECED"/>
              </a:solidFill>
            </a:endParaRPr>
          </a:p>
        </p:txBody>
      </p:sp>
      <p:sp>
        <p:nvSpPr>
          <p:cNvPr id="9" name="Obdélník 13"/>
          <p:cNvSpPr>
            <a:spLocks noChangeArrowheads="1"/>
          </p:cNvSpPr>
          <p:nvPr/>
        </p:nvSpPr>
        <p:spPr bwMode="auto">
          <a:xfrm>
            <a:off x="0" y="5137150"/>
            <a:ext cx="9144000" cy="74613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4838" tIns="47420" rIns="94838" bIns="47420" anchor="ctr"/>
          <a:lstStyle/>
          <a:p>
            <a:pPr algn="ctr" defTabSz="947738"/>
            <a:endParaRPr lang="en-US" sz="1900" dirty="0">
              <a:solidFill>
                <a:srgbClr val="EBECED"/>
              </a:solidFill>
            </a:endParaRPr>
          </a:p>
        </p:txBody>
      </p:sp>
      <p:sp>
        <p:nvSpPr>
          <p:cNvPr id="10" name="Obdélník 14"/>
          <p:cNvSpPr>
            <a:spLocks noChangeArrowheads="1"/>
          </p:cNvSpPr>
          <p:nvPr/>
        </p:nvSpPr>
        <p:spPr bwMode="auto">
          <a:xfrm>
            <a:off x="0" y="5953125"/>
            <a:ext cx="9144000" cy="73025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lIns="94838" tIns="47420" rIns="94838" bIns="47420" anchor="ctr"/>
          <a:lstStyle/>
          <a:p>
            <a:pPr algn="ctr" defTabSz="947738"/>
            <a:endParaRPr lang="en-US" sz="1900" dirty="0">
              <a:solidFill>
                <a:srgbClr val="EBECED"/>
              </a:solidFill>
            </a:endParaRPr>
          </a:p>
        </p:txBody>
      </p:sp>
      <p:sp>
        <p:nvSpPr>
          <p:cNvPr id="11" name="Obdélník 12"/>
          <p:cNvSpPr>
            <a:spLocks noChangeArrowheads="1"/>
          </p:cNvSpPr>
          <p:nvPr/>
        </p:nvSpPr>
        <p:spPr bwMode="auto">
          <a:xfrm>
            <a:off x="0" y="5953125"/>
            <a:ext cx="9144000" cy="74613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4838" tIns="47420" rIns="94838" bIns="47420" anchor="ctr"/>
          <a:lstStyle/>
          <a:p>
            <a:pPr algn="ctr" defTabSz="947738"/>
            <a:endParaRPr lang="en-US" sz="1900" dirty="0">
              <a:solidFill>
                <a:srgbClr val="EBECED"/>
              </a:solidFill>
            </a:endParaRPr>
          </a:p>
        </p:txBody>
      </p:sp>
      <p:pic>
        <p:nvPicPr>
          <p:cNvPr id="12" name="Picture 3" descr="nokd_logo_horizontalni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4163" y="452438"/>
            <a:ext cx="16827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Zástupný symbol pro nadpis 1"/>
          <p:cNvSpPr>
            <a:spLocks noGrp="1"/>
          </p:cNvSpPr>
          <p:nvPr>
            <p:ph type="ctrTitle"/>
          </p:nvPr>
        </p:nvSpPr>
        <p:spPr>
          <a:xfrm>
            <a:off x="611188" y="4133850"/>
            <a:ext cx="8188325" cy="1063625"/>
          </a:xfr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89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611188" y="5168900"/>
            <a:ext cx="8148637" cy="809625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25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0EFBA-AA2B-4E0C-837A-A5F207F9915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5113" y="812800"/>
            <a:ext cx="2051050" cy="51546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12800"/>
            <a:ext cx="6005513" cy="51546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0453F-AEED-4224-835C-203AD44221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08963" cy="84137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68463"/>
            <a:ext cx="4027488" cy="42989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7088" y="1668463"/>
            <a:ext cx="4029075" cy="42989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DB833-FD73-4AF1-B4A3-47C60D27AE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www.novasichta.cz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05427-6594-4CD2-B65F-135A784F4C2F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novasichta.cz</a:t>
            </a: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1BD65-BEBE-493F-A9C3-905C39EEB3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68463"/>
            <a:ext cx="4027488" cy="429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7088" y="1668463"/>
            <a:ext cx="4029075" cy="429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E13D4-3BAA-4A2B-84CD-C6BFF7B42D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74C58-95CF-4E54-A982-F65281EFF0A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A58DA-29B3-47F5-97B8-1446029687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EC1A3-7CA3-4F3D-8460-AE8633926C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BB72B-6AF4-4A9F-84FB-57165B3903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</a:t>
            </a:r>
            <a:r>
              <a:rPr lang="cs-CZ" err="1"/>
              <a:t>novasichta.cz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2786-662F-440E-B294-F744DDA7B9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7"/>
          <p:cNvSpPr>
            <a:spLocks noChangeArrowheads="1"/>
          </p:cNvSpPr>
          <p:nvPr/>
        </p:nvSpPr>
        <p:spPr bwMode="auto">
          <a:xfrm>
            <a:off x="3175" y="5957888"/>
            <a:ext cx="9140825" cy="9001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noFill/>
            <a:miter lim="800000"/>
            <a:headEnd/>
            <a:tailEnd/>
          </a:ln>
        </p:spPr>
        <p:txBody>
          <a:bodyPr lIns="94838" tIns="47420" rIns="94838" bIns="47420" anchor="ctr"/>
          <a:lstStyle/>
          <a:p>
            <a:pPr algn="ctr" defTabSz="947738">
              <a:defRPr/>
            </a:pPr>
            <a:endParaRPr lang="en-US" sz="1900" dirty="0">
              <a:solidFill>
                <a:srgbClr val="EBECED"/>
              </a:solidFill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2800"/>
            <a:ext cx="82089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68463"/>
            <a:ext cx="8208963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69025"/>
            <a:ext cx="2941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500" b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 dirty="0"/>
              <a:t>www.novasichta.cz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169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fld id="{71FCB41F-3DF1-41AC-8BD7-2154B8140EC5}" type="slidenum">
              <a:rPr lang="cs-CZ"/>
              <a:pPr/>
              <a:t>‹#›</a:t>
            </a:fld>
            <a:endParaRPr lang="cs-CZ" dirty="0"/>
          </a:p>
        </p:txBody>
      </p:sp>
      <p:pic>
        <p:nvPicPr>
          <p:cNvPr id="1031" name="Obrázek 7" descr="logo_OKD_RGB.jpg"/>
          <p:cNvPicPr preferRelativeResize="0"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88" y="298450"/>
            <a:ext cx="19764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cap="none" dirty="0" smtClean="0">
                <a:ea typeface="ＭＳ Ｐゴシック" pitchFamily="34" charset="-128"/>
              </a:rPr>
              <a:t>11. 2. 2021</a:t>
            </a:r>
            <a:endParaRPr lang="en-US" sz="3200" cap="none" dirty="0" smtClean="0">
              <a:ea typeface="ＭＳ Ｐゴシック" pitchFamily="34" charset="-128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KRAJSKÁ HOSPODÁŘSKÁ KOMORA MORAVSKOSLEZSKÉHO KRAJE</a:t>
            </a:r>
          </a:p>
          <a:p>
            <a:pPr algn="ctr"/>
            <a:endParaRPr lang="cs-CZ" sz="1400" b="1" dirty="0" smtClean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novasichta.cz</a:t>
            </a:r>
            <a:endParaRPr lang="cs-CZ" dirty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975284-647F-4B20-A36C-415EF5A63897}" type="slidenum">
              <a:rPr lang="cs-CZ"/>
              <a:pPr/>
              <a:t>1</a:t>
            </a:fld>
            <a:endParaRPr lang="cs-CZ"/>
          </a:p>
        </p:txBody>
      </p:sp>
      <p:pic>
        <p:nvPicPr>
          <p:cNvPr id="18437" name="Picture 5" descr="Nova-sichta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4312" y="234537"/>
            <a:ext cx="3635375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85824"/>
            <a:ext cx="8208963" cy="581025"/>
          </a:xfrm>
        </p:spPr>
        <p:txBody>
          <a:bodyPr/>
          <a:lstStyle/>
          <a:p>
            <a:pPr algn="ctr"/>
            <a:r>
              <a:rPr lang="cs-CZ" dirty="0" smtClean="0"/>
              <a:t>Program NOVÁ ŠICHTA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1" y="1285876"/>
            <a:ext cx="8229600" cy="46815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cs-CZ" dirty="0" smtClean="0"/>
          </a:p>
          <a:p>
            <a:pPr marL="342900" lvl="1" indent="-342900" algn="just">
              <a:spcBef>
                <a:spcPts val="0"/>
              </a:spcBef>
              <a:buClr>
                <a:schemeClr val="tx2"/>
              </a:buClr>
            </a:pPr>
            <a:r>
              <a:rPr lang="cs-CZ" dirty="0" smtClean="0"/>
              <a:t>Hlavní nástroj </a:t>
            </a:r>
            <a:r>
              <a:rPr lang="cs-CZ" dirty="0" err="1" smtClean="0"/>
              <a:t>outplacementu</a:t>
            </a:r>
            <a:r>
              <a:rPr lang="cs-CZ" dirty="0" smtClean="0"/>
              <a:t> OKD, a.s.</a:t>
            </a:r>
          </a:p>
          <a:p>
            <a:pPr marL="342900" lvl="1" indent="-342900" algn="just">
              <a:spcBef>
                <a:spcPts val="0"/>
              </a:spcBef>
              <a:buClr>
                <a:schemeClr val="tx2"/>
              </a:buClr>
              <a:buNone/>
            </a:pPr>
            <a:endParaRPr lang="cs-CZ" dirty="0" smtClean="0"/>
          </a:p>
          <a:p>
            <a:pPr marL="342900" lvl="1" indent="-342900" algn="just">
              <a:spcBef>
                <a:spcPts val="0"/>
              </a:spcBef>
              <a:buClr>
                <a:schemeClr val="tx2"/>
              </a:buClr>
            </a:pPr>
            <a:r>
              <a:rPr lang="cs-CZ" b="1" dirty="0" smtClean="0"/>
              <a:t>Posláním</a:t>
            </a:r>
            <a:r>
              <a:rPr lang="cs-CZ" dirty="0" smtClean="0"/>
              <a:t> programu Nová šichta je poskytnout pomoc odcházejícím zaměstnancům ze společnosti OKD, a.s. zejména s hledáním nového pracovního uplatnění.</a:t>
            </a:r>
          </a:p>
          <a:p>
            <a:pPr marL="342900" lvl="1" indent="-342900" algn="just">
              <a:spcBef>
                <a:spcPts val="0"/>
              </a:spcBef>
              <a:buClr>
                <a:schemeClr val="tx2"/>
              </a:buClr>
              <a:buNone/>
            </a:pPr>
            <a:endParaRPr lang="cs-CZ" dirty="0" smtClean="0"/>
          </a:p>
          <a:p>
            <a:pPr marL="342900" lvl="1" indent="-342900" algn="just" eaLnBrk="1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</a:pPr>
            <a:r>
              <a:rPr lang="cs-CZ" b="1" dirty="0" smtClean="0"/>
              <a:t>Cílová skupina: </a:t>
            </a:r>
            <a:r>
              <a:rPr lang="cs-CZ" dirty="0" smtClean="0"/>
              <a:t>bývalí či stávající zaměstnanci odcházející zejména z organizačních či zdravotních důvodů.</a:t>
            </a:r>
          </a:p>
          <a:p>
            <a:pPr marL="342900" lvl="1" indent="-342900" algn="just">
              <a:buClr>
                <a:schemeClr val="tx2"/>
              </a:buClr>
              <a:buNone/>
            </a:pPr>
            <a:endParaRPr lang="cs-CZ" dirty="0" smtClean="0"/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www.novasichta.cz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05427-6594-4CD2-B65F-135A784F4C2F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08963" cy="590550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Softwarová aplikace </a:t>
            </a:r>
            <a:br>
              <a:rPr lang="cs-CZ" dirty="0" smtClean="0"/>
            </a:br>
            <a:r>
              <a:rPr lang="cs-CZ" dirty="0" smtClean="0"/>
              <a:t>Burza práce – Nová šichta OKD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0725"/>
            <a:ext cx="8486775" cy="3976688"/>
          </a:xfrm>
        </p:spPr>
        <p:txBody>
          <a:bodyPr/>
          <a:lstStyle/>
          <a:p>
            <a:pPr lvl="1">
              <a:buNone/>
            </a:pPr>
            <a:endParaRPr lang="cs-CZ" sz="2800" dirty="0" smtClean="0"/>
          </a:p>
          <a:p>
            <a:r>
              <a:rPr lang="cs-CZ" sz="2400" dirty="0" smtClean="0"/>
              <a:t>Databáze registrovaných zájemců Nové šichty a nabídek práce zaměstnavatelů.</a:t>
            </a:r>
          </a:p>
          <a:p>
            <a:pPr marL="0" indent="0">
              <a:buNone/>
            </a:pPr>
            <a:endParaRPr lang="cs-CZ" sz="900" dirty="0" smtClean="0"/>
          </a:p>
          <a:p>
            <a:r>
              <a:rPr lang="cs-CZ" sz="2400" dirty="0" smtClean="0"/>
              <a:t>Výběr kandidátů dle různých kritérií, včetně preferovaných pozic samotných registrovaných zájemců.</a:t>
            </a:r>
          </a:p>
          <a:p>
            <a:pPr marL="0" indent="0">
              <a:buNone/>
            </a:pPr>
            <a:endParaRPr lang="cs-CZ" sz="900" dirty="0" smtClean="0"/>
          </a:p>
          <a:p>
            <a:r>
              <a:rPr lang="cs-CZ" sz="2400" dirty="0" smtClean="0"/>
              <a:t>Přístup </a:t>
            </a:r>
            <a:r>
              <a:rPr lang="cs-CZ" sz="2400" dirty="0"/>
              <a:t>vázán na podpis smlouvy o spolupráci – </a:t>
            </a:r>
            <a:r>
              <a:rPr lang="cs-CZ" sz="2400" dirty="0" smtClean="0"/>
              <a:t>GDPR.</a:t>
            </a:r>
          </a:p>
          <a:p>
            <a:pPr marL="0" indent="0">
              <a:buNone/>
            </a:pPr>
            <a:endParaRPr lang="cs-CZ" sz="900" dirty="0" smtClean="0"/>
          </a:p>
          <a:p>
            <a:r>
              <a:rPr lang="cs-CZ" sz="2400" dirty="0" smtClean="0"/>
              <a:t>Umístění </a:t>
            </a:r>
            <a:r>
              <a:rPr lang="cs-CZ" sz="2400" dirty="0"/>
              <a:t>na webu </a:t>
            </a:r>
            <a:r>
              <a:rPr lang="cs-CZ" sz="2400" dirty="0" smtClean="0"/>
              <a:t>www.novasichta.cz</a:t>
            </a:r>
            <a:endParaRPr lang="cs-CZ" sz="2400" dirty="0"/>
          </a:p>
          <a:p>
            <a:endParaRPr lang="cs-CZ" sz="2400" dirty="0"/>
          </a:p>
          <a:p>
            <a:pPr lvl="1">
              <a:buNone/>
            </a:pPr>
            <a:endParaRPr lang="cs-CZ" sz="28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www.novasichta.cz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05427-6594-4CD2-B65F-135A784F4C2F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 pro případ zájmu o spolupráci: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" y="1630363"/>
            <a:ext cx="8208963" cy="42989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Ing</a:t>
            </a:r>
            <a:r>
              <a:rPr lang="cs-CZ" sz="2400" dirty="0"/>
              <a:t>. Markéta Klopcová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manažer </a:t>
            </a:r>
            <a:r>
              <a:rPr lang="cs-CZ" sz="2400" dirty="0"/>
              <a:t>Nové šichty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E</a:t>
            </a:r>
            <a:r>
              <a:rPr lang="cs-CZ" sz="2400" dirty="0"/>
              <a:t>: marketa.klopcova@okd.cz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M</a:t>
            </a:r>
            <a:r>
              <a:rPr lang="cs-CZ" sz="2400" dirty="0"/>
              <a:t>:+420 725 756 </a:t>
            </a:r>
            <a:r>
              <a:rPr lang="cs-CZ" sz="2400" dirty="0" smtClean="0"/>
              <a:t>827</a:t>
            </a:r>
          </a:p>
          <a:p>
            <a:pPr>
              <a:spcBef>
                <a:spcPts val="0"/>
              </a:spcBef>
              <a:buNone/>
            </a:pPr>
            <a:endParaRPr lang="cs-CZ" sz="2400" b="1" dirty="0"/>
          </a:p>
          <a:p>
            <a:pPr>
              <a:spcBef>
                <a:spcPts val="0"/>
              </a:spcBef>
              <a:buNone/>
            </a:pPr>
            <a:endParaRPr lang="cs-CZ" sz="2400" b="1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2400" b="1" dirty="0" smtClean="0"/>
              <a:t>DĚKUJEME ZA POZORNOST</a:t>
            </a:r>
          </a:p>
          <a:p>
            <a:pPr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www.novasichta.cz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05427-6594-4CD2-B65F-135A784F4C2F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6" name="Picture 5" descr="Nova-sichta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7825" y="1797453"/>
            <a:ext cx="2390774" cy="179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55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696A6C"/>
      </a:dk1>
      <a:lt1>
        <a:srgbClr val="FFFFFF"/>
      </a:lt1>
      <a:dk2>
        <a:srgbClr val="006131"/>
      </a:dk2>
      <a:lt2>
        <a:srgbClr val="ECECEC"/>
      </a:lt2>
      <a:accent1>
        <a:srgbClr val="8DBE48"/>
      </a:accent1>
      <a:accent2>
        <a:srgbClr val="464646"/>
      </a:accent2>
      <a:accent3>
        <a:srgbClr val="FFFFFF"/>
      </a:accent3>
      <a:accent4>
        <a:srgbClr val="59595B"/>
      </a:accent4>
      <a:accent5>
        <a:srgbClr val="C5DBB1"/>
      </a:accent5>
      <a:accent6>
        <a:srgbClr val="3F3F3F"/>
      </a:accent6>
      <a:hlink>
        <a:srgbClr val="DFD0AB"/>
      </a:hlink>
      <a:folHlink>
        <a:srgbClr val="AFC0A6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696A6C"/>
        </a:dk1>
        <a:lt1>
          <a:srgbClr val="FFFFFF"/>
        </a:lt1>
        <a:dk2>
          <a:srgbClr val="006131"/>
        </a:dk2>
        <a:lt2>
          <a:srgbClr val="ECECEC"/>
        </a:lt2>
        <a:accent1>
          <a:srgbClr val="8DBE48"/>
        </a:accent1>
        <a:accent2>
          <a:srgbClr val="464646"/>
        </a:accent2>
        <a:accent3>
          <a:srgbClr val="FFFFFF"/>
        </a:accent3>
        <a:accent4>
          <a:srgbClr val="59595B"/>
        </a:accent4>
        <a:accent5>
          <a:srgbClr val="C5DBB1"/>
        </a:accent5>
        <a:accent6>
          <a:srgbClr val="3F3F3F"/>
        </a:accent6>
        <a:hlink>
          <a:srgbClr val="DFD0AB"/>
        </a:hlink>
        <a:folHlink>
          <a:srgbClr val="AFC0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8853</TotalTime>
  <Words>104</Words>
  <Application>Microsoft Office PowerPoint</Application>
  <PresentationFormat>Předvádění na obrazovce (4:3)</PresentationFormat>
  <Paragraphs>40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Wingdings</vt:lpstr>
      <vt:lpstr>Výchozí návrh</vt:lpstr>
      <vt:lpstr>11. 2. 2021</vt:lpstr>
      <vt:lpstr>Program NOVÁ ŠICHTA</vt:lpstr>
      <vt:lpstr> Softwarová aplikace  Burza práce – Nová šichta OKD</vt:lpstr>
      <vt:lpstr>Kontakt pro případ zájmu o spolupráci:</vt:lpstr>
    </vt:vector>
  </TitlesOfParts>
  <Company>Animi.cz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Antonín Drahovzal</dc:creator>
  <cp:lastModifiedBy>Natalie Šitavancova</cp:lastModifiedBy>
  <cp:revision>657</cp:revision>
  <dcterms:created xsi:type="dcterms:W3CDTF">2008-10-23T04:35:08Z</dcterms:created>
  <dcterms:modified xsi:type="dcterms:W3CDTF">2021-02-09T07:45:50Z</dcterms:modified>
</cp:coreProperties>
</file>