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94" r:id="rId4"/>
    <p:sldId id="284" r:id="rId5"/>
    <p:sldId id="293" r:id="rId6"/>
    <p:sldId id="286" r:id="rId7"/>
    <p:sldId id="287" r:id="rId8"/>
    <p:sldId id="295" r:id="rId9"/>
    <p:sldId id="296" r:id="rId10"/>
    <p:sldId id="297" r:id="rId11"/>
    <p:sldId id="292" r:id="rId12"/>
    <p:sldId id="298" r:id="rId13"/>
    <p:sldId id="267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405" autoAdjust="0"/>
  </p:normalViewPr>
  <p:slideViewPr>
    <p:cSldViewPr snapToGrid="0">
      <p:cViewPr varScale="1">
        <p:scale>
          <a:sx n="77" d="100"/>
          <a:sy n="77" d="100"/>
        </p:scale>
        <p:origin x="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2468-0332-4FE4-8D35-B549B0293319}" type="datetimeFigureOut">
              <a:rPr lang="cs-CZ" smtClean="0"/>
              <a:t>9. 4. 2021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46BC-6DBC-47F9-AF90-6D64956B9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64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53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4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31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69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1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80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09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1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3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8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74EEA249-BB63-457E-826B-946E620A5618}"/>
              </a:ext>
            </a:extLst>
          </p:cNvPr>
          <p:cNvSpPr/>
          <p:nvPr userDrawn="1"/>
        </p:nvSpPr>
        <p:spPr>
          <a:xfrm>
            <a:off x="0" y="6557963"/>
            <a:ext cx="12192000" cy="300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53D5FE-8C7A-414D-B8B7-1209397A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2516"/>
            <a:ext cx="9144000" cy="1275274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A8C8179-7CF7-426E-87CB-7D209D98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865"/>
            <a:ext cx="9144000" cy="1008037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275D27C-1EFA-4860-BD94-85007212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5823" y="6557963"/>
            <a:ext cx="9987730" cy="30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CE9029E-4A01-4C83-9058-DE3778FE5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009" y="1177138"/>
            <a:ext cx="2903226" cy="20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251105"/>
            <a:ext cx="8533220" cy="109846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4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F09ADD5C-6A90-45B3-B51C-A0AA45943F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816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34639214-A012-4A54-A557-895A81B4FB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9979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6478D5C5-1BA4-445B-8201-8ED84F497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6" y="429436"/>
            <a:ext cx="2286005" cy="705233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xmlns="" id="{9AABA1EA-82E9-4CC5-AEFF-20DE2E2912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7654" y="1700164"/>
            <a:ext cx="10115652" cy="654534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3108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251105"/>
            <a:ext cx="8533220" cy="109846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4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F09ADD5C-6A90-45B3-B51C-A0AA45943F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816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34639214-A012-4A54-A557-895A81B4FB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9979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6478D5C5-1BA4-445B-8201-8ED84F497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6" y="429436"/>
            <a:ext cx="2286005" cy="705233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xmlns="" id="{9AABA1EA-82E9-4CC5-AEFF-20DE2E2912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7654" y="1700164"/>
            <a:ext cx="10115652" cy="654534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36906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544D05-063B-4CDF-BD74-E1A0BCEB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89E737D-A81B-4F88-8764-963B5416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9F6E32E-B4DB-489F-B2C7-3125FEC0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18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00D496A-BDCD-451B-BF8B-3CBC7A94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65C8563-9F8E-409C-BE0D-1B11F7AC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:a16="http://schemas.microsoft.com/office/drawing/2014/main" xmlns="" id="{37A249C6-AB1D-48D5-A30B-7B17EB9AE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F3B9884C-065A-4DD8-B358-0CCF216E1805}"/>
              </a:ext>
            </a:extLst>
          </p:cNvPr>
          <p:cNvSpPr/>
          <p:nvPr userDrawn="1"/>
        </p:nvSpPr>
        <p:spPr>
          <a:xfrm>
            <a:off x="0" y="6557963"/>
            <a:ext cx="12192000" cy="300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653" y="6557963"/>
            <a:ext cx="9987730" cy="30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exteriér, letící, modrá, drak&#10;&#10;Popis byl vytvořen automaticky">
            <a:extLst>
              <a:ext uri="{FF2B5EF4-FFF2-40B4-BE49-F238E27FC236}">
                <a16:creationId xmlns:a16="http://schemas.microsoft.com/office/drawing/2014/main" xmlns="" id="{95BD3F87-AA0F-434F-AD97-4C2109EEE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"/>
            <a:ext cx="12192000" cy="68544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53D5FE-8C7A-414D-B8B7-1209397A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8820"/>
            <a:ext cx="9144000" cy="1275274"/>
          </a:xfrm>
        </p:spPr>
        <p:txBody>
          <a:bodyPr anchor="b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A8C8179-7CF7-426E-87CB-7D209D98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6169"/>
            <a:ext cx="9144000" cy="1008037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2" name="Obrázek 11" descr="Obsah obrázku sekera, nástroj&#10;&#10;Popis byl vytvořen automaticky">
            <a:extLst>
              <a:ext uri="{FF2B5EF4-FFF2-40B4-BE49-F238E27FC236}">
                <a16:creationId xmlns:a16="http://schemas.microsoft.com/office/drawing/2014/main" xmlns="" id="{E8C43592-B8A9-43D4-A6DF-30FB11398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1" y="3596615"/>
            <a:ext cx="194805" cy="158136"/>
          </a:xfrm>
          <a:prstGeom prst="rect">
            <a:avLst/>
          </a:prstGeom>
        </p:spPr>
      </p:pic>
      <p:pic>
        <p:nvPicPr>
          <p:cNvPr id="14" name="Obrázek 13" descr="Obsah obrázku stůl, košile, stolička, kreslení&#10;&#10;Popis byl vytvořen automaticky">
            <a:extLst>
              <a:ext uri="{FF2B5EF4-FFF2-40B4-BE49-F238E27FC236}">
                <a16:creationId xmlns:a16="http://schemas.microsoft.com/office/drawing/2014/main" xmlns="" id="{AC64E620-9749-40FF-A82D-B83AC851C5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53" y="3584583"/>
            <a:ext cx="258977" cy="182200"/>
          </a:xfrm>
          <a:prstGeom prst="rect">
            <a:avLst/>
          </a:prstGeom>
        </p:spPr>
      </p:pic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xmlns="" id="{785424F5-A074-4965-A445-591E0C5707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77" y="3579999"/>
            <a:ext cx="191368" cy="191368"/>
          </a:xfrm>
          <a:prstGeom prst="rect">
            <a:avLst/>
          </a:prstGeom>
        </p:spPr>
      </p:pic>
      <p:pic>
        <p:nvPicPr>
          <p:cNvPr id="18" name="Obrázek 17" descr="Obsah obrázku hodiny, stůl, košile, kreslení&#10;&#10;Popis byl vytvořen automaticky">
            <a:extLst>
              <a:ext uri="{FF2B5EF4-FFF2-40B4-BE49-F238E27FC236}">
                <a16:creationId xmlns:a16="http://schemas.microsoft.com/office/drawing/2014/main" xmlns="" id="{C9513DA2-CCDB-4DDF-83A8-1DACACE659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23" y="3593750"/>
            <a:ext cx="75631" cy="1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3" y="2076729"/>
            <a:ext cx="5262147" cy="412880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62E90CF-7FB0-4F31-BA89-E17BE8E7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729"/>
            <a:ext cx="5181600" cy="41203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3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3" y="2076729"/>
            <a:ext cx="5262147" cy="4128809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62E90CF-7FB0-4F31-BA89-E17BE8E7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729"/>
            <a:ext cx="5181600" cy="4120344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8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21713FF-53F1-478C-B68E-E0A3E1AE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715411"/>
            <a:ext cx="7782327" cy="109846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3BB5E63-2D33-46E0-83AF-75617B95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54" y="2076730"/>
            <a:ext cx="10596146" cy="4120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3683F0C-6646-470A-AA26-58C4C237F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654" y="6261590"/>
            <a:ext cx="99877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pl-PL"/>
              <a:t>autor prezentace, datum prezentace, oddělení, adresa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8C98CCC-74CF-44ED-B6F9-C76E24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306" y="6261590"/>
            <a:ext cx="4804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E85E2E-B85C-4F4B-9576-57604FC013D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A9CF1FF-E37B-44F4-B0AA-7B3A2994BE1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980" y="432247"/>
            <a:ext cx="3273559" cy="10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7" r:id="rId4"/>
    <p:sldLayoutId id="2147483663" r:id="rId5"/>
    <p:sldLayoutId id="2147483650" r:id="rId6"/>
    <p:sldLayoutId id="2147483660" r:id="rId7"/>
    <p:sldLayoutId id="2147483652" r:id="rId8"/>
    <p:sldLayoutId id="2147483664" r:id="rId9"/>
    <p:sldLayoutId id="2147483665" r:id="rId10"/>
    <p:sldLayoutId id="214748366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6213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kmsk.cz/o-nas/sluzby/projekty/vzdelavani-zamestnancu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kmsk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kmsk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ora.cz/profitkarta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khkmsk.cz/o-nas/sluzby/nove-myt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4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90" y="258212"/>
            <a:ext cx="7916797" cy="1073632"/>
          </a:xfrm>
        </p:spPr>
        <p:txBody>
          <a:bodyPr/>
          <a:lstStyle/>
          <a:p>
            <a:r>
              <a:rPr lang="cs-CZ" dirty="0" smtClean="0"/>
              <a:t>Podpora exportu: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50" y="295958"/>
            <a:ext cx="1155114" cy="115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4556" y="1656679"/>
            <a:ext cx="11787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Příprava plánu vstupu a expanze na zahraniční trh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Zajištění individuální konzultace se zahraničním diplomatem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Vyhledání obchodních partnerů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Prověření zahraničních partnerů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Poradenství v oblasti cestování za obchodem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Poradenství v oblasti možností exportního pojištění a financování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Zajištění účasti na obchodní misi (nyní možnosti i organizace malé online sektorové mise)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3" y="4104860"/>
            <a:ext cx="3649322" cy="19590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757" y="4104860"/>
            <a:ext cx="3962473" cy="20584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034" y="4110216"/>
            <a:ext cx="3521765" cy="19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6" y="258210"/>
            <a:ext cx="7979360" cy="1098465"/>
          </a:xfrm>
        </p:spPr>
        <p:txBody>
          <a:bodyPr/>
          <a:lstStyle/>
          <a:p>
            <a:r>
              <a:rPr lang="cs-CZ" dirty="0" smtClean="0"/>
              <a:t>Vzdělávání zaměstnanců 2019 - 2022: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5" y="1470991"/>
            <a:ext cx="11489634" cy="5155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Cílem </a:t>
            </a:r>
            <a:r>
              <a:rPr lang="cs-CZ" sz="2400" dirty="0">
                <a:solidFill>
                  <a:schemeClr val="tx2"/>
                </a:solidFill>
              </a:rPr>
              <a:t>projektu je zvýšit úroveň znalostí a dovedností zaměstnanců členských firem KHK MSK</a:t>
            </a:r>
            <a:r>
              <a:rPr lang="cs-CZ" sz="2400" dirty="0" smtClean="0">
                <a:solidFill>
                  <a:schemeClr val="tx2"/>
                </a:solidFill>
              </a:rPr>
              <a:t>. Celkem nabízíme 107 kurzů.</a:t>
            </a:r>
            <a:endParaRPr lang="cs-CZ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https://www.khkmsk.cz/o-nas/sluzby/projekty/vzdelavani-zamestnancu</a:t>
            </a:r>
            <a:r>
              <a:rPr lang="cs-CZ" sz="2400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21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5" y="1222513"/>
            <a:ext cx="3905092" cy="8542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05" y="4107516"/>
            <a:ext cx="3788199" cy="21540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104" y="4011766"/>
            <a:ext cx="3822690" cy="23455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688" y="4107517"/>
            <a:ext cx="3742894" cy="21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5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6" y="258210"/>
            <a:ext cx="7979360" cy="1098465"/>
          </a:xfrm>
        </p:spPr>
        <p:txBody>
          <a:bodyPr/>
          <a:lstStyle/>
          <a:p>
            <a:r>
              <a:rPr lang="cs-CZ" dirty="0" smtClean="0"/>
              <a:t>Zaměstnávání cizinců: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470991"/>
            <a:ext cx="11847443" cy="5155724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konzultace a poradenství k 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postupu při zařazení firem do Programu kvalifikovaný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zaměstnanec a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k problémům při zařazení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Programu</a:t>
            </a:r>
          </a:p>
          <a:p>
            <a:pPr algn="just"/>
            <a:r>
              <a:rPr lang="cs-CZ" sz="2400" dirty="0"/>
              <a:t>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pořádání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seminářů k problematice zaměstnávání cizinců v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ČR</a:t>
            </a:r>
            <a:endParaRPr lang="cs-CZ" sz="2400" b="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cs-CZ" sz="2400" dirty="0"/>
              <a:t>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spolupráce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s renomovanými agenturami práce při hledání vhodných kandidátů na vybrané pozice</a:t>
            </a:r>
          </a:p>
          <a:p>
            <a:pPr algn="just"/>
            <a:r>
              <a:rPr lang="cs-CZ" sz="2400" dirty="0"/>
              <a:t> 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pravidelné </a:t>
            </a:r>
            <a:r>
              <a:rPr lang="cs-CZ" sz="2400" b="0" dirty="0">
                <a:solidFill>
                  <a:schemeClr val="bg1">
                    <a:lumMod val="50000"/>
                  </a:schemeClr>
                </a:solidFill>
              </a:rPr>
              <a:t>zasílání nejnovějších aktualit ohledně zaměstnávání </a:t>
            </a:r>
            <a:r>
              <a:rPr lang="cs-CZ" sz="2400" b="0" dirty="0" smtClean="0">
                <a:solidFill>
                  <a:schemeClr val="bg1">
                    <a:lumMod val="50000"/>
                  </a:schemeClr>
                </a:solidFill>
              </a:rPr>
              <a:t>cizinců</a:t>
            </a:r>
            <a:endParaRPr lang="cs-CZ" sz="24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fontAlgn="base">
              <a:buNone/>
            </a:pPr>
            <a:endParaRPr lang="cs-CZ" sz="21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12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04" y="4121656"/>
            <a:ext cx="454446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B4F2A5-FF96-4FDF-B910-B1208E003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50E43F9-19B9-46DD-B31A-B81FD5BF6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200" dirty="0"/>
          </a:p>
          <a:p>
            <a:r>
              <a:rPr lang="cs-CZ" sz="3200" dirty="0"/>
              <a:t>„Odstartujte s námi novou éru svého podnikání.“</a:t>
            </a:r>
          </a:p>
        </p:txBody>
      </p:sp>
    </p:spTree>
    <p:extLst>
      <p:ext uri="{BB962C8B-B14F-4D97-AF65-F5344CB8AC3E}">
        <p14:creationId xmlns:p14="http://schemas.microsoft.com/office/powerpoint/2010/main" val="29611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2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1" y="218715"/>
            <a:ext cx="7729234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3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" y="0"/>
            <a:ext cx="649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Novinky z KHK MSK: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093694"/>
            <a:ext cx="10596146" cy="566569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cs-CZ" sz="2800" dirty="0" smtClean="0">
              <a:hlinkClick r:id="rId3"/>
            </a:endParaRPr>
          </a:p>
          <a:p>
            <a:pPr marL="0" indent="0" algn="ctr" fontAlgn="base">
              <a:buNone/>
            </a:pPr>
            <a:r>
              <a:rPr lang="cs-CZ" sz="3200" dirty="0" smtClean="0">
                <a:hlinkClick r:id="rId3"/>
              </a:rPr>
              <a:t>www.khkmsk.cz</a:t>
            </a:r>
            <a:endParaRPr lang="cs-CZ" sz="3200" dirty="0"/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8" y="2201568"/>
            <a:ext cx="12192000" cy="37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5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Novinky z KHK MSK: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093694"/>
            <a:ext cx="10596146" cy="566569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cs-CZ" sz="2800" dirty="0" smtClean="0">
              <a:hlinkClick r:id="rId3"/>
            </a:endParaRPr>
          </a:p>
          <a:p>
            <a:pPr marL="0" indent="0" algn="ctr" fontAlgn="base">
              <a:buNone/>
            </a:pPr>
            <a:r>
              <a:rPr lang="cs-CZ" sz="3200" dirty="0" smtClean="0">
                <a:hlinkClick r:id="rId3"/>
              </a:rPr>
              <a:t>www.khkmsk.cz</a:t>
            </a:r>
            <a:endParaRPr lang="cs-CZ" sz="3200" dirty="0"/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5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5173"/>
            <a:ext cx="12192000" cy="38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Celně-certifikační služby: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093694"/>
            <a:ext cx="10769140" cy="5665694"/>
          </a:xfrm>
        </p:spPr>
        <p:txBody>
          <a:bodyPr>
            <a:normAutofit/>
          </a:bodyPr>
          <a:lstStyle/>
          <a:p>
            <a:pPr algn="just" fontAlgn="base"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</a:rPr>
              <a:t>vydávání </a:t>
            </a:r>
            <a:r>
              <a:rPr lang="cs-CZ" sz="2000" dirty="0">
                <a:solidFill>
                  <a:schemeClr val="tx2"/>
                </a:solidFill>
              </a:rPr>
              <a:t>dokumentů pro mezinárodní obchod s Velkou Británií 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r>
              <a:rPr lang="cs-CZ" sz="2000" b="0" dirty="0" smtClean="0">
                <a:solidFill>
                  <a:schemeClr val="tx2"/>
                </a:solidFill>
              </a:rPr>
              <a:t>(</a:t>
            </a:r>
            <a:r>
              <a:rPr lang="cs-CZ" sz="2000" b="0" dirty="0">
                <a:solidFill>
                  <a:schemeClr val="tx2"/>
                </a:solidFill>
              </a:rPr>
              <a:t>certifikáty o původu </a:t>
            </a:r>
            <a:r>
              <a:rPr lang="cs-CZ" sz="2000" b="0" dirty="0" smtClean="0">
                <a:solidFill>
                  <a:schemeClr val="tx2"/>
                </a:solidFill>
              </a:rPr>
              <a:t>zboží a ATA </a:t>
            </a:r>
            <a:r>
              <a:rPr lang="cs-CZ" sz="2000" b="0" dirty="0">
                <a:solidFill>
                  <a:schemeClr val="tx2"/>
                </a:solidFill>
              </a:rPr>
              <a:t>karnety</a:t>
            </a:r>
            <a:r>
              <a:rPr lang="cs-CZ" sz="2000" b="0" dirty="0" smtClean="0">
                <a:solidFill>
                  <a:schemeClr val="tx2"/>
                </a:solidFill>
              </a:rPr>
              <a:t>)</a:t>
            </a:r>
          </a:p>
          <a:p>
            <a:pPr marL="0" indent="0" algn="just" fontAlgn="base">
              <a:buNone/>
            </a:pPr>
            <a:endParaRPr lang="cs-CZ" sz="1600" b="0" dirty="0" smtClean="0">
              <a:solidFill>
                <a:schemeClr val="tx2"/>
              </a:solidFill>
            </a:endParaRPr>
          </a:p>
          <a:p>
            <a:pPr algn="just" fontAlgn="base"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</a:rPr>
              <a:t>Celní poradenství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1600" b="0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r>
              <a:rPr lang="cs-CZ" sz="2000" dirty="0" smtClean="0">
                <a:solidFill>
                  <a:schemeClr val="tx2"/>
                </a:solidFill>
              </a:rPr>
              <a:t>Exportní poradenství</a:t>
            </a:r>
          </a:p>
          <a:p>
            <a:pPr fontAlgn="base">
              <a:buFontTx/>
              <a:buChar char="-"/>
            </a:pPr>
            <a:endParaRPr lang="cs-CZ" sz="1600" b="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881" y="1523849"/>
            <a:ext cx="4646871" cy="28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60" y="4186170"/>
            <a:ext cx="107251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Mýto: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90" y="1224003"/>
            <a:ext cx="10839450" cy="54027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1500" dirty="0">
                <a:solidFill>
                  <a:schemeClr val="tx2"/>
                </a:solidFill>
              </a:rPr>
              <a:t>Pro podporu dopravců přinášíme exkluzivní a bezplatnou službu v podobě </a:t>
            </a:r>
            <a:r>
              <a:rPr lang="cs-CZ" sz="1500" dirty="0">
                <a:solidFill>
                  <a:schemeClr val="tx2"/>
                </a:solidFill>
                <a:hlinkClick r:id="rId3"/>
              </a:rPr>
              <a:t>PROFIT </a:t>
            </a:r>
            <a:r>
              <a:rPr lang="cs-CZ" sz="1500" dirty="0" smtClean="0">
                <a:solidFill>
                  <a:schemeClr val="tx2"/>
                </a:solidFill>
                <a:hlinkClick r:id="rId3"/>
              </a:rPr>
              <a:t>KARTY</a:t>
            </a:r>
            <a:r>
              <a:rPr lang="cs-CZ" sz="1500" dirty="0" smtClean="0">
                <a:solidFill>
                  <a:schemeClr val="tx2"/>
                </a:solidFill>
              </a:rPr>
              <a:t> </a:t>
            </a:r>
          </a:p>
          <a:p>
            <a:pPr marL="0" indent="0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r>
              <a:rPr lang="cs-CZ" sz="1500" dirty="0" smtClean="0">
                <a:solidFill>
                  <a:schemeClr val="tx2"/>
                </a:solidFill>
              </a:rPr>
              <a:t>Je </a:t>
            </a:r>
            <a:r>
              <a:rPr lang="cs-CZ" sz="1500" dirty="0">
                <a:solidFill>
                  <a:schemeClr val="tx2"/>
                </a:solidFill>
              </a:rPr>
              <a:t>určena všem dopravcům, kteří chtějí hradit poplatky spojené s českým mýtným systémem prostřednictvím </a:t>
            </a:r>
            <a:r>
              <a:rPr lang="cs-CZ" sz="1500" dirty="0" smtClean="0">
                <a:solidFill>
                  <a:schemeClr val="tx2"/>
                </a:solidFill>
              </a:rPr>
              <a:t>faktury. </a:t>
            </a:r>
            <a:r>
              <a:rPr lang="cs-CZ" sz="1500" dirty="0">
                <a:solidFill>
                  <a:schemeClr val="tx2"/>
                </a:solidFill>
              </a:rPr>
              <a:t>Momentálně je vydání a provoz karty zdarma a bez měsíčních poplatků a to po dobu platnosti karty. </a:t>
            </a:r>
          </a:p>
          <a:p>
            <a:pPr marL="0" indent="0">
              <a:buNone/>
            </a:pPr>
            <a:r>
              <a:rPr lang="cs-CZ" sz="1600" dirty="0"/>
              <a:t>Podrobnější  informace na stránkách : </a:t>
            </a:r>
          </a:p>
          <a:p>
            <a:r>
              <a:rPr lang="cs-CZ" sz="1600" u="sng" dirty="0">
                <a:hlinkClick r:id="rId4"/>
              </a:rPr>
              <a:t>MYTO CZ | </a:t>
            </a:r>
            <a:r>
              <a:rPr lang="cs-CZ" sz="1600" u="sng" dirty="0" smtClean="0">
                <a:hlinkClick r:id="rId4"/>
              </a:rPr>
              <a:t>KHKMSK</a:t>
            </a:r>
            <a:endParaRPr lang="cs-CZ" sz="1600" dirty="0"/>
          </a:p>
          <a:p>
            <a:pPr marL="0" indent="0" algn="just" fontAlgn="base">
              <a:buNone/>
            </a:pPr>
            <a:endParaRPr lang="cs-CZ" sz="1500" dirty="0" smtClean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21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30" y="1774203"/>
            <a:ext cx="10839450" cy="19685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764" y="414378"/>
            <a:ext cx="1866900" cy="8096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6107" y="4356152"/>
            <a:ext cx="347771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90" y="258212"/>
            <a:ext cx="7916797" cy="1073632"/>
          </a:xfrm>
        </p:spPr>
        <p:txBody>
          <a:bodyPr/>
          <a:lstStyle/>
          <a:p>
            <a:r>
              <a:rPr lang="cs-CZ" dirty="0" smtClean="0"/>
              <a:t>Podpora exportu: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50" y="295958"/>
            <a:ext cx="1155114" cy="1152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90" y="2921490"/>
            <a:ext cx="3209925" cy="37052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680" y="2921490"/>
            <a:ext cx="3314700" cy="36290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50190" y="1447958"/>
            <a:ext cx="11327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Dvoustranná jednání firem – online</a:t>
            </a:r>
          </a:p>
          <a:p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Jedinečný způsob, jak vyhledat partnera ze svého oboru podnikání a z pohodlí kanceláře navazovat spolupráci</a:t>
            </a:r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099" y="2816714"/>
            <a:ext cx="33051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90" y="258212"/>
            <a:ext cx="7916797" cy="1073632"/>
          </a:xfrm>
        </p:spPr>
        <p:txBody>
          <a:bodyPr/>
          <a:lstStyle/>
          <a:p>
            <a:r>
              <a:rPr lang="cs-CZ" dirty="0" smtClean="0"/>
              <a:t>Podpora exportu: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9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50" y="295958"/>
            <a:ext cx="1155114" cy="115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4556" y="1656679"/>
            <a:ext cx="11787809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Teritoriální semináře</a:t>
            </a:r>
          </a:p>
          <a:p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</a:rPr>
              <a:t>Webináře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 organizované s ekonomickými diplomaty, nabízíme také individuální konzultace s ekonomickými diplomaty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80" y="2748236"/>
            <a:ext cx="3324225" cy="3705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739" y="2748236"/>
            <a:ext cx="33718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7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hk_ostrava">
      <a:dk1>
        <a:sysClr val="windowText" lastClr="000000"/>
      </a:dk1>
      <a:lt1>
        <a:sysClr val="window" lastClr="FFFFFF"/>
      </a:lt1>
      <a:dk2>
        <a:srgbClr val="73797D"/>
      </a:dk2>
      <a:lt2>
        <a:srgbClr val="E7E6E6"/>
      </a:lt2>
      <a:accent1>
        <a:srgbClr val="005495"/>
      </a:accent1>
      <a:accent2>
        <a:srgbClr val="ED1C25"/>
      </a:accent2>
      <a:accent3>
        <a:srgbClr val="A6A7AB"/>
      </a:accent3>
      <a:accent4>
        <a:srgbClr val="FFD300"/>
      </a:accent4>
      <a:accent5>
        <a:srgbClr val="F35F66"/>
      </a:accent5>
      <a:accent6>
        <a:srgbClr val="0088EE"/>
      </a:accent6>
      <a:hlink>
        <a:srgbClr val="000000"/>
      </a:hlink>
      <a:folHlink>
        <a:srgbClr val="000000"/>
      </a:folHlink>
    </a:clrScheme>
    <a:fontScheme name="kh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k_prezentace_v2.potx" id="{59A75E88-6EF0-486E-90B0-F321D9B906ED}" vid="{AD00F0BD-9AAB-4282-8D59-CAEEE84B3C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khk_prezentace_v2</Template>
  <TotalTime>960</TotalTime>
  <Words>226</Words>
  <Application>Microsoft Office PowerPoint</Application>
  <PresentationFormat>Širokoúhlá obrazovka</PresentationFormat>
  <Paragraphs>78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Novinky z KHK MSK: </vt:lpstr>
      <vt:lpstr>Novinky z KHK MSK: </vt:lpstr>
      <vt:lpstr>Celně-certifikační služby: </vt:lpstr>
      <vt:lpstr>Mýto: </vt:lpstr>
      <vt:lpstr>Podpora exportu: </vt:lpstr>
      <vt:lpstr>Podpora exportu: </vt:lpstr>
      <vt:lpstr>Podpora exportu: </vt:lpstr>
      <vt:lpstr>Vzdělávání zaměstnanců 2019 - 2022: </vt:lpstr>
      <vt:lpstr>Zaměstnávání cizinců: 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</dc:creator>
  <cp:lastModifiedBy>Natalie Šitavancova</cp:lastModifiedBy>
  <cp:revision>93</cp:revision>
  <cp:lastPrinted>2021-04-09T06:40:53Z</cp:lastPrinted>
  <dcterms:created xsi:type="dcterms:W3CDTF">2020-06-18T09:33:02Z</dcterms:created>
  <dcterms:modified xsi:type="dcterms:W3CDTF">2021-04-09T08:56:15Z</dcterms:modified>
</cp:coreProperties>
</file>