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at" ContentType="image/jpeg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72" r:id="rId6"/>
  </p:sldMasterIdLst>
  <p:notesMasterIdLst>
    <p:notesMasterId r:id="rId24"/>
  </p:notesMasterIdLst>
  <p:handoutMasterIdLst>
    <p:handoutMasterId r:id="rId25"/>
  </p:handoutMasterIdLst>
  <p:sldIdLst>
    <p:sldId id="269" r:id="rId7"/>
    <p:sldId id="2145706313" r:id="rId8"/>
    <p:sldId id="2145706354" r:id="rId9"/>
    <p:sldId id="2145706373" r:id="rId10"/>
    <p:sldId id="2145706382" r:id="rId11"/>
    <p:sldId id="2145706381" r:id="rId12"/>
    <p:sldId id="2145706357" r:id="rId13"/>
    <p:sldId id="2145706358" r:id="rId14"/>
    <p:sldId id="2145706359" r:id="rId15"/>
    <p:sldId id="2145706360" r:id="rId16"/>
    <p:sldId id="2145706374" r:id="rId17"/>
    <p:sldId id="2145706365" r:id="rId18"/>
    <p:sldId id="2145706377" r:id="rId19"/>
    <p:sldId id="2145706380" r:id="rId20"/>
    <p:sldId id="2145706379" r:id="rId21"/>
    <p:sldId id="2145706378" r:id="rId22"/>
    <p:sldId id="2145706263" r:id="rId23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za Martin" initials="HM" lastIdx="1" clrIdx="0">
    <p:extLst>
      <p:ext uri="{19B8F6BF-5375-455C-9EA6-DF929625EA0E}">
        <p15:presenceInfo xmlns:p15="http://schemas.microsoft.com/office/powerpoint/2012/main" userId="Hronza Martin" providerId="None"/>
      </p:ext>
    </p:extLst>
  </p:cmAuthor>
  <p:cmAuthor id="2" name="Josef Mraštík" initials="JM" lastIdx="2" clrIdx="1">
    <p:extLst>
      <p:ext uri="{19B8F6BF-5375-455C-9EA6-DF929625EA0E}">
        <p15:presenceInfo xmlns:p15="http://schemas.microsoft.com/office/powerpoint/2012/main" userId="c39828db7a56df91" providerId="Windows Live"/>
      </p:ext>
    </p:extLst>
  </p:cmAuthor>
  <p:cmAuthor id="3" name="Mraštíková Lucie" initials="ML" lastIdx="25" clrIdx="2">
    <p:extLst>
      <p:ext uri="{19B8F6BF-5375-455C-9EA6-DF929625EA0E}">
        <p15:presenceInfo xmlns:p15="http://schemas.microsoft.com/office/powerpoint/2012/main" userId="Mraštíková Luc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F3F9FD"/>
    <a:srgbClr val="E6F3FC"/>
    <a:srgbClr val="B9E0F7"/>
    <a:srgbClr val="F4A3A7"/>
    <a:srgbClr val="ADB3B8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27" autoAdjust="0"/>
  </p:normalViewPr>
  <p:slideViewPr>
    <p:cSldViewPr snapToGrid="0" snapToObjects="1">
      <p:cViewPr varScale="1">
        <p:scale>
          <a:sx n="116" d="100"/>
          <a:sy n="116" d="100"/>
        </p:scale>
        <p:origin x="60" y="429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2028" y="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DD-4A54-AE45-FC827AAC0E7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DD-4A54-AE45-FC827AAC0E7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DD-4A54-AE45-FC827AAC0E79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DD-4A54-AE45-FC827AAC0E79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DD-4A54-AE45-FC827AAC0E79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DD-4A54-AE45-FC827AAC0E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EDD-4A54-AE45-FC827AAC0E79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EDD-4A54-AE45-FC827AAC0E79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EDD-4A54-AE45-FC827AAC0E79}"/>
              </c:ext>
            </c:extLst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EDD-4A54-AE45-FC827AAC0E79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EDD-4A54-AE45-FC827AAC0E79}"/>
              </c:ext>
            </c:extLst>
          </c:dPt>
          <c:dPt>
            <c:idx val="1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EDD-4A54-AE45-FC827AAC0E79}"/>
              </c:ext>
            </c:extLst>
          </c:dPt>
          <c:dLbls>
            <c:dLbl>
              <c:idx val="0"/>
              <c:layout>
                <c:manualLayout>
                  <c:x val="8.1463337162593241E-2"/>
                  <c:y val="-3.61742951858947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DD-4A54-AE45-FC827AAC0E79}"/>
                </c:ext>
                <c:ext xmlns:c15="http://schemas.microsoft.com/office/drawing/2012/chart" uri="{CE6537A1-D6FC-4f65-9D91-7224C49458BB}">
                  <c15:layout>
                    <c:manualLayout>
                      <c:w val="0.22661893534379182"/>
                      <c:h val="8.067185432180208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5429015891290043E-4"/>
                  <c:y val="3.07495039368867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DD-4A54-AE45-FC827AAC0E79}"/>
                </c:ext>
                <c:ext xmlns:c15="http://schemas.microsoft.com/office/drawing/2012/chart" uri="{CE6537A1-D6FC-4f65-9D91-7224C49458BB}">
                  <c15:layout>
                    <c:manualLayout>
                      <c:w val="0.21381108844545074"/>
                      <c:h val="6.981913849375696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4029889608744347E-2"/>
                  <c:y val="8.8630512595701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DD-4A54-AE45-FC827AAC0E79}"/>
                </c:ext>
                <c:ext xmlns:c15="http://schemas.microsoft.com/office/drawing/2012/chart" uri="{CE6537A1-D6FC-4f65-9D91-7224C49458BB}">
                  <c15:layout>
                    <c:manualLayout>
                      <c:w val="0.27753352107041257"/>
                      <c:h val="0.1300517113394074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5085803178259115E-3"/>
                  <c:y val="5.42635791402256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DD-4A54-AE45-FC827AAC0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0514819069548048E-3"/>
                  <c:y val="-2.17054316560902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EDD-4A54-AE45-FC827AAC0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560062224780634E-2"/>
                  <c:y val="1.4470287770726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EDD-4A54-AE45-FC827AAC0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886114302161031E-3"/>
                  <c:y val="1.2661644223478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EDD-4A54-AE45-FC827AAC0E79}"/>
                </c:ext>
                <c:ext xmlns:c15="http://schemas.microsoft.com/office/drawing/2012/chart" uri="{CE6537A1-D6FC-4f65-9D91-7224C49458BB}">
                  <c15:layout>
                    <c:manualLayout>
                      <c:w val="0.25019044341689406"/>
                      <c:h val="7.705428237912039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1.659438349608381E-2"/>
                  <c:y val="-4.1450866332616233E-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EDD-4A54-AE45-FC827AAC0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Grafy_EK!$C$35:$C$45</c:f>
              <c:strCache>
                <c:ptCount val="11"/>
                <c:pt idx="0">
                  <c:v>Digitalizace státní správy</c:v>
                </c:pt>
                <c:pt idx="1">
                  <c:v>Digitální infrastruktura</c:v>
                </c:pt>
                <c:pt idx="2">
                  <c:v>Digitalizace podniků a podpora podnikání v reakci na COVID-19</c:v>
                </c:pt>
                <c:pt idx="3">
                  <c:v>Doprava a čistá mobilita</c:v>
                </c:pt>
                <c:pt idx="4">
                  <c:v>Energie, recyklace, životní prostředí a brownfieldy</c:v>
                </c:pt>
                <c:pt idx="5">
                  <c:v>Zemědělství, lesnictví a vodní hospodárství</c:v>
                </c:pt>
                <c:pt idx="6">
                  <c:v>Vzdělávání, trh práce a sociální záležitosti</c:v>
                </c:pt>
                <c:pt idx="7">
                  <c:v>Instituce</c:v>
                </c:pt>
                <c:pt idx="8">
                  <c:v>Kultura</c:v>
                </c:pt>
                <c:pt idx="9">
                  <c:v>Výzkum, vývoj a inovace</c:v>
                </c:pt>
                <c:pt idx="10">
                  <c:v>Zdraví</c:v>
                </c:pt>
              </c:strCache>
            </c:strRef>
          </c:cat>
          <c:val>
            <c:numRef>
              <c:f>Grafy_EK!$E$35:$E$45</c:f>
              <c:numCache>
                <c:formatCode>0%</c:formatCode>
                <c:ptCount val="11"/>
                <c:pt idx="0">
                  <c:v>2.2378272750547309E-2</c:v>
                </c:pt>
                <c:pt idx="1">
                  <c:v>6.7009420505666412E-2</c:v>
                </c:pt>
                <c:pt idx="2">
                  <c:v>6.1183650223887227E-2</c:v>
                </c:pt>
                <c:pt idx="3">
                  <c:v>0.15117743258564928</c:v>
                </c:pt>
                <c:pt idx="4">
                  <c:v>0.21800920628451703</c:v>
                </c:pt>
                <c:pt idx="5">
                  <c:v>7.6158231055796777E-2</c:v>
                </c:pt>
                <c:pt idx="6">
                  <c:v>0.21840629914677284</c:v>
                </c:pt>
                <c:pt idx="7">
                  <c:v>1.3088389736194491E-2</c:v>
                </c:pt>
                <c:pt idx="8">
                  <c:v>3.8612055948294331E-2</c:v>
                </c:pt>
                <c:pt idx="9">
                  <c:v>6.8968760286533856E-2</c:v>
                </c:pt>
                <c:pt idx="10">
                  <c:v>6.5003056570058157E-2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EDD-4A54-AE45-FC827AAC0E7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FEDD-4A54-AE45-FC827AAC0E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FEDD-4A54-AE45-FC827AAC0E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FEDD-4A54-AE45-FC827AAC0E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FEDD-4A54-AE45-FC827AAC0E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FEDD-4A54-AE45-FC827AAC0E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FEDD-4A54-AE45-FC827AAC0E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FEDD-4A54-AE45-FC827AAC0E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FEDD-4A54-AE45-FC827AAC0E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FEDD-4A54-AE45-FC827AAC0E7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FEDD-4A54-AE45-FC827AAC0E7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FEDD-4A54-AE45-FC827AAC0E7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FEDD-4A54-AE45-FC827AAC0E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Grafy_EK!$C$35:$C$45</c:f>
              <c:strCache>
                <c:ptCount val="11"/>
                <c:pt idx="0">
                  <c:v>Digitalizace státní správy</c:v>
                </c:pt>
                <c:pt idx="1">
                  <c:v>Digitální infrastruktura</c:v>
                </c:pt>
                <c:pt idx="2">
                  <c:v>Digitalizace podniků a podpora podnikání v reakci na COVID-19</c:v>
                </c:pt>
                <c:pt idx="3">
                  <c:v>Doprava a čistá mobilita</c:v>
                </c:pt>
                <c:pt idx="4">
                  <c:v>Energie, recyklace, životní prostředí a brownfieldy</c:v>
                </c:pt>
                <c:pt idx="5">
                  <c:v>Zemědělství, lesnictví a vodní hospodárství</c:v>
                </c:pt>
                <c:pt idx="6">
                  <c:v>Vzdělávání, trh práce a sociální záležitosti</c:v>
                </c:pt>
                <c:pt idx="7">
                  <c:v>Instituce</c:v>
                </c:pt>
                <c:pt idx="8">
                  <c:v>Kultura</c:v>
                </c:pt>
                <c:pt idx="9">
                  <c:v>Výzkum, vývoj a inovace</c:v>
                </c:pt>
                <c:pt idx="10">
                  <c:v>Zdraví</c:v>
                </c:pt>
              </c:strCache>
            </c:strRef>
          </c:cat>
          <c:val>
            <c:numRef>
              <c:f>Grafy_EK!$D$35:$D$45</c:f>
              <c:numCache>
                <c:formatCode>#,##0</c:formatCode>
                <c:ptCount val="11"/>
                <c:pt idx="0">
                  <c:v>4283</c:v>
                </c:pt>
                <c:pt idx="1">
                  <c:v>12825</c:v>
                </c:pt>
                <c:pt idx="2">
                  <c:v>11710</c:v>
                </c:pt>
                <c:pt idx="3">
                  <c:v>28934</c:v>
                </c:pt>
                <c:pt idx="4">
                  <c:v>41725</c:v>
                </c:pt>
                <c:pt idx="5">
                  <c:v>14576</c:v>
                </c:pt>
                <c:pt idx="6">
                  <c:v>41801</c:v>
                </c:pt>
                <c:pt idx="7">
                  <c:v>2505</c:v>
                </c:pt>
                <c:pt idx="8">
                  <c:v>7390</c:v>
                </c:pt>
                <c:pt idx="9">
                  <c:v>13200</c:v>
                </c:pt>
                <c:pt idx="10">
                  <c:v>12441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FEDD-4A54-AE45-FC827AAC0E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 xmlns:c16r2="http://schemas.microsoft.com/office/drawing/2015/06/chart"/>
  </c:chart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9105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08.06.2021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554038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773" y="4372537"/>
            <a:ext cx="5400724" cy="16927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cs-CZ" smtClean="0"/>
              <a:pPr/>
              <a:t>08/06/21</a:t>
            </a:fld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22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554038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773" y="4372537"/>
            <a:ext cx="5400724" cy="16927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cs-CZ" smtClean="0"/>
              <a:pPr/>
              <a:t>08/06/21</a:t>
            </a:fld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36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5.emf"/><Relationship Id="rId4" Type="http://schemas.openxmlformats.org/officeDocument/2006/relationships/tags" Target="../tags/tag47.xml"/><Relationship Id="rId9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7.v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5.emf"/><Relationship Id="rId4" Type="http://schemas.openxmlformats.org/officeDocument/2006/relationships/tags" Target="../tags/tag53.xml"/><Relationship Id="rId9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8.vml"/><Relationship Id="rId6" Type="http://schemas.openxmlformats.org/officeDocument/2006/relationships/tags" Target="../tags/tag61.xml"/><Relationship Id="rId11" Type="http://schemas.openxmlformats.org/officeDocument/2006/relationships/image" Target="../media/image5.emf"/><Relationship Id="rId5" Type="http://schemas.openxmlformats.org/officeDocument/2006/relationships/tags" Target="../tags/tag60.xml"/><Relationship Id="rId10" Type="http://schemas.openxmlformats.org/officeDocument/2006/relationships/oleObject" Target="../embeddings/oleObject8.bin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4.emf"/><Relationship Id="rId2" Type="http://schemas.openxmlformats.org/officeDocument/2006/relationships/tags" Target="../tags/tag64.xml"/><Relationship Id="rId1" Type="http://schemas.openxmlformats.org/officeDocument/2006/relationships/vmlDrawing" Target="../drawings/vmlDrawing9.vml"/><Relationship Id="rId6" Type="http://schemas.openxmlformats.org/officeDocument/2006/relationships/tags" Target="../tags/tag68.xml"/><Relationship Id="rId11" Type="http://schemas.openxmlformats.org/officeDocument/2006/relationships/oleObject" Target="../embeddings/oleObject9.bin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4.emf"/><Relationship Id="rId2" Type="http://schemas.openxmlformats.org/officeDocument/2006/relationships/tags" Target="../tags/tag7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6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.emf"/><Relationship Id="rId2" Type="http://schemas.openxmlformats.org/officeDocument/2006/relationships/tags" Target="../tags/tag80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4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8.emf"/><Relationship Id="rId2" Type="http://schemas.openxmlformats.org/officeDocument/2006/relationships/tags" Target="../tags/tag8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2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4.emf"/><Relationship Id="rId2" Type="http://schemas.openxmlformats.org/officeDocument/2006/relationships/tags" Target="../tags/tag96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0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9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5.emf"/><Relationship Id="rId4" Type="http://schemas.openxmlformats.org/officeDocument/2006/relationships/tags" Target="../tags/tag106.xml"/><Relationship Id="rId9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1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4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45.xml"/><Relationship Id="rId11" Type="http://schemas.openxmlformats.org/officeDocument/2006/relationships/image" Target="../media/image7.jpeg"/><Relationship Id="rId5" Type="http://schemas.openxmlformats.org/officeDocument/2006/relationships/tags" Target="../tags/tag144.xml"/><Relationship Id="rId10" Type="http://schemas.openxmlformats.org/officeDocument/2006/relationships/image" Target="../media/image6.dat"/><Relationship Id="rId4" Type="http://schemas.openxmlformats.org/officeDocument/2006/relationships/tags" Target="../tags/tag143.xml"/><Relationship Id="rId9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0.xml"/><Relationship Id="rId11" Type="http://schemas.openxmlformats.org/officeDocument/2006/relationships/image" Target="../media/image4.emf"/><Relationship Id="rId5" Type="http://schemas.openxmlformats.org/officeDocument/2006/relationships/tags" Target="../tags/tag149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48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10" Type="http://schemas.openxmlformats.org/officeDocument/2006/relationships/image" Target="../media/image5.emf"/><Relationship Id="rId4" Type="http://schemas.openxmlformats.org/officeDocument/2006/relationships/tags" Target="../tags/tag155.xml"/><Relationship Id="rId9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5.emf"/><Relationship Id="rId4" Type="http://schemas.openxmlformats.org/officeDocument/2006/relationships/tags" Target="../tags/tag161.xml"/><Relationship Id="rId9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5.emf"/><Relationship Id="rId4" Type="http://schemas.openxmlformats.org/officeDocument/2006/relationships/tags" Target="../tags/tag167.xml"/><Relationship Id="rId9" Type="http://schemas.openxmlformats.org/officeDocument/2006/relationships/oleObject" Target="../embeddings/oleObject23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75.xml"/><Relationship Id="rId11" Type="http://schemas.openxmlformats.org/officeDocument/2006/relationships/image" Target="../media/image5.emf"/><Relationship Id="rId5" Type="http://schemas.openxmlformats.org/officeDocument/2006/relationships/tags" Target="../tags/tag174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4.emf"/><Relationship Id="rId2" Type="http://schemas.openxmlformats.org/officeDocument/2006/relationships/tags" Target="../tags/tag178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82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../media/image4.emf"/><Relationship Id="rId2" Type="http://schemas.openxmlformats.org/officeDocument/2006/relationships/tags" Target="../tags/tag18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90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8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4.emf"/><Relationship Id="rId2" Type="http://schemas.openxmlformats.org/officeDocument/2006/relationships/tags" Target="../tags/tag194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98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19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8.emf"/><Relationship Id="rId2" Type="http://schemas.openxmlformats.org/officeDocument/2006/relationships/tags" Target="../tags/tag202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06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0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4.xml"/><Relationship Id="rId9" Type="http://schemas.openxmlformats.org/officeDocument/2006/relationships/tags" Target="../tags/tag209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4.emf"/><Relationship Id="rId2" Type="http://schemas.openxmlformats.org/officeDocument/2006/relationships/tags" Target="../tags/tag210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14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21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10" Type="http://schemas.openxmlformats.org/officeDocument/2006/relationships/image" Target="../media/image5.emf"/><Relationship Id="rId4" Type="http://schemas.openxmlformats.org/officeDocument/2006/relationships/tags" Target="../tags/tag220.xml"/><Relationship Id="rId9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25.xml"/><Relationship Id="rId7" Type="http://schemas.openxmlformats.org/officeDocument/2006/relationships/oleObject" Target="../embeddings/oleObject31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31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34.xml"/><Relationship Id="rId11" Type="http://schemas.openxmlformats.org/officeDocument/2006/relationships/image" Target="../media/image4.emf"/><Relationship Id="rId5" Type="http://schemas.openxmlformats.org/officeDocument/2006/relationships/tags" Target="../tags/tag233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32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7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image" Target="../media/image4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tags" Target="../tags/tag31.xml"/><Relationship Id="rId11" Type="http://schemas.openxmlformats.org/officeDocument/2006/relationships/image" Target="../media/image7.jpeg"/><Relationship Id="rId5" Type="http://schemas.openxmlformats.org/officeDocument/2006/relationships/tags" Target="../tags/tag30.xml"/><Relationship Id="rId10" Type="http://schemas.openxmlformats.org/officeDocument/2006/relationships/image" Target="../media/image6.dat"/><Relationship Id="rId4" Type="http://schemas.openxmlformats.org/officeDocument/2006/relationships/tags" Target="../tags/tag29.xml"/><Relationship Id="rId9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tags" Target="../tags/tag36.xml"/><Relationship Id="rId11" Type="http://schemas.openxmlformats.org/officeDocument/2006/relationships/image" Target="../media/image4.emf"/><Relationship Id="rId5" Type="http://schemas.openxmlformats.org/officeDocument/2006/relationships/tags" Target="../tags/tag3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5.emf"/><Relationship Id="rId4" Type="http://schemas.openxmlformats.org/officeDocument/2006/relationships/tags" Target="../tags/tag41.xml"/><Relationship Id="rId9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100" baseline="0" smtClean="0">
                <a:solidFill>
                  <a:schemeClr val="bg1"/>
                </a:solidFill>
              </a:rPr>
              <a:pPr/>
              <a:t>‹#›</a:t>
            </a:fld>
            <a:endParaRPr lang="cs-CZ" sz="1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2427480"/>
            <a:ext cx="3799332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9285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cs-CZ" dirty="0"/>
              <a:t>Klikněte pro vložení názvu sekce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03832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255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cs-CZ" dirty="0"/>
              <a:t>„Klikněte pro vložení citátu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přidání zdroje citátu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67596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3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415149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61998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3799332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67644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433948"/>
            <a:ext cx="52257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24425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cs-CZ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6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5939028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29208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6052" y="131378"/>
            <a:ext cx="8311896" cy="7421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75302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20909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 anchor="t" anchorCtr="0"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 tIns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57F457-6247-44D4-BE3C-66B191EB78D5}"/>
              </a:ext>
            </a:extLst>
          </p:cNvPr>
          <p:cNvSpPr txBox="1"/>
          <p:nvPr userDrawn="1"/>
        </p:nvSpPr>
        <p:spPr>
          <a:xfrm>
            <a:off x="2212381" y="1775378"/>
            <a:ext cx="4719242" cy="15927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10350" dirty="0"/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1442846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3382626"/>
            <a:ext cx="7295096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  <a:lvl2pPr marL="86916" indent="0">
              <a:buNone/>
              <a:defRPr>
                <a:solidFill>
                  <a:schemeClr val="bg1"/>
                </a:solidFill>
              </a:defRPr>
            </a:lvl2pPr>
            <a:lvl3pPr marL="349758" indent="0">
              <a:buNone/>
              <a:defRPr>
                <a:solidFill>
                  <a:schemeClr val="bg1"/>
                </a:solidFill>
              </a:defRPr>
            </a:lvl3pPr>
            <a:lvl4pPr marL="610362" indent="0">
              <a:buNone/>
              <a:defRPr>
                <a:solidFill>
                  <a:schemeClr val="bg1"/>
                </a:solidFill>
              </a:defRPr>
            </a:lvl4pPr>
            <a:lvl5pPr marL="8709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3069420"/>
            <a:ext cx="7295096" cy="2308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2470804"/>
            <a:ext cx="7295096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61658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8B16A7-DC98-4FD4-AC6A-AB0FBA3C1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lum bright="70000" contrast="-70000"/>
          </a:blip>
          <a:srcRect t="12596" b="12596"/>
          <a:stretch/>
        </p:blipFill>
        <p:spPr>
          <a:xfrm>
            <a:off x="2383" y="1317880"/>
            <a:ext cx="9141618" cy="384676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0D3B8D85-06D0-4FFC-B83B-732020BF83CF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9679" r="9679" b="9679"/>
          <a:stretch/>
        </p:blipFill>
        <p:spPr bwMode="auto">
          <a:xfrm>
            <a:off x="7508579" y="431820"/>
            <a:ext cx="1035347" cy="1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280556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050" dirty="0"/>
            </a:lvl1pPr>
          </a:lstStyle>
          <a:p>
            <a:pPr lvl="0">
              <a:buNone/>
            </a:pPr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2492361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500" dirty="0"/>
            </a:lvl1pPr>
          </a:lstStyle>
          <a:p>
            <a:pPr lvl="0">
              <a:buNone/>
            </a:pPr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189374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sz="3300" dirty="0"/>
            </a:lvl1pPr>
          </a:lstStyle>
          <a:p>
            <a:pPr lvl="0"/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285707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89259"/>
            <a:ext cx="8311896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dirty="0"/>
            </a:lvl1pPr>
          </a:lstStyle>
          <a:p>
            <a:pPr lvl="0"/>
            <a:r>
              <a:rPr lang="cs-CZ" dirty="0"/>
              <a:t>Klikněte pro vložení nadpisu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6052" y="74436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cs-CZ" sz="1350" b="0" dirty="0"/>
            </a:lvl1pPr>
          </a:lstStyle>
          <a:p>
            <a:pPr lvl="0">
              <a:buNone/>
            </a:pPr>
            <a:r>
              <a:rPr lang="cs-CZ" dirty="0"/>
              <a:t>Klikněte pro vložení podnadpisu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cs-CZ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17354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941971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2427480"/>
            <a:ext cx="3799332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108231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cs-CZ" dirty="0"/>
              <a:t>Klikněte pro vložení názvu sekce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10671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255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47551"/>
            <a:ext cx="6885432" cy="41203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cs-CZ" dirty="0"/>
              <a:t>„Klikněte pro vložení citátu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přidání zdroje citátu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64031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1885950" cy="57708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3"/>
            <a:ext cx="188595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1415612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15851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36933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solidFill>
                  <a:srgbClr val="004B8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3799332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52521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433948"/>
            <a:ext cx="5225796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836292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cs-CZ" sz="1350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6052" y="433948"/>
            <a:ext cx="5939028" cy="2885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416052" y="74436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Klikněte pro vložení podnadpisu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757186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6052" y="131378"/>
            <a:ext cx="8311896" cy="7421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835022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cs-CZ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cs-CZ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95227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Zdroj: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57F457-6247-44D4-BE3C-66B191EB78D5}"/>
              </a:ext>
            </a:extLst>
          </p:cNvPr>
          <p:cNvSpPr txBox="1"/>
          <p:nvPr userDrawn="1"/>
        </p:nvSpPr>
        <p:spPr>
          <a:xfrm>
            <a:off x="2212381" y="1775378"/>
            <a:ext cx="4719242" cy="15927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10350" dirty="0">
                <a:solidFill>
                  <a:srgbClr val="000000"/>
                </a:solidFill>
              </a:rPr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690556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75" b="1" dirty="0">
              <a:solidFill>
                <a:srgbClr val="FFFFFF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89258"/>
            <a:ext cx="8311896" cy="288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663544"/>
            <a:ext cx="8311896" cy="207749"/>
          </a:xfr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>
              <a:defRPr/>
            </a:pPr>
            <a:fld id="{4ABDCABE-3F10-B64C-92F1-862014417034}" type="slidenum">
              <a:rPr lang="en-US" sz="675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458058">
                <a:defRPr/>
              </a:pPr>
              <a:t>‹#›</a:t>
            </a:fld>
            <a:endParaRPr lang="en-US" sz="675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5367528" y="66991"/>
            <a:ext cx="3360420" cy="92333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6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600" dirty="0">
                <a:solidFill>
                  <a:srgbClr val="000000"/>
                </a:solidFill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20245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0" y="4980358"/>
            <a:ext cx="94578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612" smtClean="0">
                <a:solidFill>
                  <a:srgbClr val="808080"/>
                </a:solidFill>
              </a:rPr>
              <a:pPr/>
              <a:t>‹#›</a:t>
            </a:fld>
            <a:endParaRPr lang="en-US" sz="612" dirty="0">
              <a:solidFill>
                <a:srgbClr val="808080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866900" y="4980358"/>
            <a:ext cx="769442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85145"/>
            <a:r>
              <a:rPr lang="en-US" sz="612" dirty="0">
                <a:solidFill>
                  <a:srgbClr val="808080"/>
                </a:solidFill>
              </a:rPr>
              <a:t>McKinsey &amp; Company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8269577" y="27942"/>
            <a:ext cx="647647" cy="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612" dirty="0">
              <a:solidFill>
                <a:srgbClr val="0C224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3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33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3382626"/>
            <a:ext cx="7295096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  <a:lvl2pPr marL="86916" indent="0">
              <a:buNone/>
              <a:defRPr>
                <a:solidFill>
                  <a:schemeClr val="bg1"/>
                </a:solidFill>
              </a:defRPr>
            </a:lvl2pPr>
            <a:lvl3pPr marL="349758" indent="0">
              <a:buNone/>
              <a:defRPr>
                <a:solidFill>
                  <a:schemeClr val="bg1"/>
                </a:solidFill>
              </a:defRPr>
            </a:lvl3pPr>
            <a:lvl4pPr marL="610362" indent="0">
              <a:buNone/>
              <a:defRPr>
                <a:solidFill>
                  <a:schemeClr val="bg1"/>
                </a:solidFill>
              </a:defRPr>
            </a:lvl4pPr>
            <a:lvl5pPr marL="87096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3069420"/>
            <a:ext cx="7295096" cy="2308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2470804"/>
            <a:ext cx="7295096" cy="5078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3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67646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08468"/>
            <a:ext cx="8311896" cy="369332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dirty="0"/>
            </a:lvl1pPr>
          </a:lstStyle>
          <a:p>
            <a:pPr lvl="0"/>
            <a:r>
              <a:rPr lang="cs-CZ"/>
              <a:t>Klikněte pro vložení nadpisu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6052" y="74436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cs-CZ" sz="1350" b="0" dirty="0"/>
            </a:lvl1pPr>
          </a:lstStyle>
          <a:p>
            <a:pPr lvl="0">
              <a:buNone/>
            </a:pPr>
            <a:r>
              <a:rPr lang="cs-CZ"/>
              <a:t>Klikněte pro vložení podnadpisu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cs-CZ" sz="600" dirty="0"/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cs-CZ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cs-CZ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203060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8B16A7-DC98-4FD4-AC6A-AB0FBA3C1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lum bright="70000" contrast="-70000"/>
          </a:blip>
          <a:srcRect t="12596" b="12596"/>
          <a:stretch/>
        </p:blipFill>
        <p:spPr>
          <a:xfrm>
            <a:off x="2383" y="1317880"/>
            <a:ext cx="9141618" cy="3846761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0D3B8D85-06D0-4FFC-B83B-732020BF83CF}"/>
              </a:ext>
            </a:extLst>
          </p:cNvPr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9679" r="9679" b="9679"/>
          <a:stretch/>
        </p:blipFill>
        <p:spPr bwMode="auto">
          <a:xfrm>
            <a:off x="7508579" y="431820"/>
            <a:ext cx="1035347" cy="10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13101" y="280556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050" dirty="0"/>
            </a:lvl1pPr>
          </a:lstStyle>
          <a:p>
            <a:pPr lvl="0">
              <a:buNone/>
            </a:pPr>
            <a:r>
              <a:rPr lang="cs-CZ" dirty="0"/>
              <a:t>Vložit datum nebo titul / jméno a pozici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3956" y="2492361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cs-CZ" sz="1500" dirty="0"/>
            </a:lvl1pPr>
          </a:lstStyle>
          <a:p>
            <a:pPr lvl="0">
              <a:buNone/>
            </a:pPr>
            <a:r>
              <a:rPr lang="cs-CZ" dirty="0"/>
              <a:t>Vložit podnadpis / téma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13956" y="1893746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sz="3300" dirty="0"/>
            </a:lvl1pPr>
          </a:lstStyle>
          <a:p>
            <a:pPr lvl="0"/>
            <a:r>
              <a:rPr lang="cs-CZ" dirty="0"/>
              <a:t>Vložit hlavní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107083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389259"/>
            <a:ext cx="8311896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cs-CZ" dirty="0"/>
            </a:lvl1pPr>
          </a:lstStyle>
          <a:p>
            <a:pPr lvl="0"/>
            <a:r>
              <a:rPr lang="cs-CZ" dirty="0"/>
              <a:t>Klikněte pro vložení nadpisu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16052" y="74436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cs-CZ" sz="1350" b="0" dirty="0"/>
            </a:lvl1pPr>
          </a:lstStyle>
          <a:p>
            <a:pPr lvl="0">
              <a:buNone/>
            </a:pPr>
            <a:r>
              <a:rPr lang="cs-CZ" dirty="0"/>
              <a:t>Klikněte pro vložení podnadpisu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cs-CZ" sz="600" dirty="0"/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cs-CZ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43843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cs-CZ" dirty="0"/>
              <a:t>Klikněte pro vložení nadpisu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cs-CZ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600" dirty="0"/>
              <a:t>Zdroj: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/>
            <a:r>
              <a:rPr lang="cs-CZ" dirty="0"/>
              <a:t>Kapitola › Téma</a:t>
            </a:r>
          </a:p>
        </p:txBody>
      </p:sp>
    </p:spTree>
    <p:extLst>
      <p:ext uri="{BB962C8B-B14F-4D97-AF65-F5344CB8AC3E}">
        <p14:creationId xmlns:p14="http://schemas.microsoft.com/office/powerpoint/2010/main" val="392885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planobnovycr.cz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image" Target="../media/image4.emf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vmlDrawing" Target="../drawings/vmlDrawing2.v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10" Type="http://schemas.openxmlformats.org/officeDocument/2006/relationships/slideLayout" Target="../slideLayouts/slideLayout16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oleObject" Target="../embeddings/oleObject18.bin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slideLayout" Target="../slideLayouts/slideLayout31.xml"/><Relationship Id="rId19" Type="http://schemas.openxmlformats.org/officeDocument/2006/relationships/vmlDrawing" Target="../drawings/vmlDrawing18.vml"/><Relationship Id="rId31" Type="http://schemas.openxmlformats.org/officeDocument/2006/relationships/tags" Target="../tags/tag13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0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446346"/>
            <a:ext cx="841851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9460" y="4456326"/>
            <a:ext cx="2284827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pl-PL" sz="900" dirty="0">
                <a:solidFill>
                  <a:schemeClr val="bg1"/>
                </a:solidFill>
              </a:rPr>
              <a:t>7. červen 2021</a:t>
            </a:r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100" baseline="0" smtClean="0">
                <a:solidFill>
                  <a:schemeClr val="bg1"/>
                </a:solidFill>
              </a:rPr>
              <a:pPr/>
              <a:t>‹#›</a:t>
            </a:fld>
            <a:endParaRPr lang="cs-CZ" sz="1100" baseline="0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4CA5DC7B-464D-46CE-A91A-9C1D1E15E09E}"/>
              </a:ext>
            </a:extLst>
          </p:cNvPr>
          <p:cNvSpPr txBox="1"/>
          <p:nvPr userDrawn="1"/>
        </p:nvSpPr>
        <p:spPr>
          <a:xfrm>
            <a:off x="3323782" y="4541206"/>
            <a:ext cx="2157240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u="none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www.planobnovycr.cz</a:t>
            </a:r>
            <a:endParaRPr lang="cs-CZ" sz="9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  <p:sldLayoutId id="214748369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4B8D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4B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cs-CZ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08801"/>
            <a:ext cx="545896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203200" indent="-212725" defTabSz="895350">
              <a:defRPr sz="8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lvl="0"/>
            <a:r>
              <a:rPr lang="cs-CZ" sz="600" dirty="0"/>
              <a:t>Poznámka: 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3892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cs-CZ" dirty="0"/>
              <a:t>Klikněte pro vložení nadpisu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sz="135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416052" y="966955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/>
            <a:r>
              <a:rPr lang="cs-CZ" sz="600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4" y="1628100"/>
            <a:ext cx="257220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cs-CZ" sz="1200" dirty="0"/>
              <a:t>Nadpis grafu (vždy tučně, 16 pt)</a:t>
            </a:r>
          </a:p>
          <a:p>
            <a:pPr lvl="0"/>
            <a:r>
              <a:rPr lang="cs-CZ" sz="1200" b="0" dirty="0"/>
              <a:t>Měrná jednotka (vždy netučně, 14 pt)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1"/>
            <a:ext cx="305409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 dirty="0"/>
              <a:t>Vložit text na první úroveň</a:t>
            </a:r>
          </a:p>
          <a:p>
            <a:pPr lvl="1"/>
            <a:r>
              <a:rPr lang="cs-CZ" dirty="0"/>
              <a:t>Druhá úroveň detailu</a:t>
            </a:r>
          </a:p>
          <a:p>
            <a:pPr lvl="2"/>
            <a:r>
              <a:rPr lang="cs-CZ" dirty="0"/>
              <a:t>Třetí úroveň </a:t>
            </a:r>
          </a:p>
          <a:p>
            <a:pPr lvl="3"/>
            <a:r>
              <a:rPr lang="cs-CZ" dirty="0"/>
              <a:t>Čtvrtá úroveň </a:t>
            </a:r>
          </a:p>
          <a:p>
            <a:pPr lvl="4"/>
            <a:r>
              <a:rPr lang="cs-CZ" dirty="0"/>
              <a:t>Pátá úroveň 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xmlns="" id="{285759D5-D893-4986-9655-8675818AA63F}"/>
              </a:ext>
            </a:extLst>
          </p:cNvPr>
          <p:cNvGrpSpPr/>
          <p:nvPr userDrawn="1"/>
        </p:nvGrpSpPr>
        <p:grpSpPr>
          <a:xfrm>
            <a:off x="7663439" y="2362665"/>
            <a:ext cx="1070120" cy="718715"/>
            <a:chOff x="10162879" y="3243771"/>
            <a:chExt cx="1426827" cy="958287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xmlns="" id="{C927CD61-7423-4B36-A623-ADCB7B06D2D6}"/>
                </a:ext>
              </a:extLst>
            </p:cNvPr>
            <p:cNvSpPr txBox="1"/>
            <p:nvPr/>
          </p:nvSpPr>
          <p:spPr>
            <a:xfrm>
              <a:off x="10886522" y="3243771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xmlns="" id="{8BF11EF7-17AE-444E-B314-04A17A939310}"/>
                </a:ext>
              </a:extLst>
            </p:cNvPr>
            <p:cNvSpPr txBox="1"/>
            <p:nvPr/>
          </p:nvSpPr>
          <p:spPr>
            <a:xfrm>
              <a:off x="10886522" y="3615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xmlns="" id="{0D4F4C24-2076-456F-85DA-1F9563A46977}"/>
                </a:ext>
              </a:extLst>
            </p:cNvPr>
            <p:cNvSpPr txBox="1"/>
            <p:nvPr/>
          </p:nvSpPr>
          <p:spPr>
            <a:xfrm>
              <a:off x="10886522" y="398661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xmlns="" id="{6C4321D1-551B-4CEF-A4BD-679B49CFCF9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xmlns="" id="{4E13C3CC-1FD5-445C-B872-5017A2717E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xmlns="" id="{B2DC92E5-AF27-4ACC-A6FE-8BEE501835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baseline="0" dirty="0">
                <a:ea typeface="+mn-ea"/>
              </a:endParaRPr>
            </a:p>
          </p:txBody>
        </p:sp>
      </p:grpSp>
      <p:grpSp>
        <p:nvGrpSpPr>
          <p:cNvPr id="155" name="LegendBoxes" hidden="1">
            <a:extLst>
              <a:ext uri="{FF2B5EF4-FFF2-40B4-BE49-F238E27FC236}">
                <a16:creationId xmlns:a16="http://schemas.microsoft.com/office/drawing/2014/main" xmlns="" id="{6C9FF1F3-86D3-4F21-B974-D41178F3D2BD}"/>
              </a:ext>
            </a:extLst>
          </p:cNvPr>
          <p:cNvGrpSpPr/>
          <p:nvPr userDrawn="1"/>
        </p:nvGrpSpPr>
        <p:grpSpPr>
          <a:xfrm>
            <a:off x="7961562" y="3286124"/>
            <a:ext cx="771999" cy="1287961"/>
            <a:chOff x="10652400" y="4322823"/>
            <a:chExt cx="1029331" cy="1717282"/>
          </a:xfrm>
        </p:grpSpPr>
        <p:sp>
          <p:nvSpPr>
            <p:cNvPr id="156" name="RectangleLegend1" hidden="1">
              <a:extLst>
                <a:ext uri="{FF2B5EF4-FFF2-40B4-BE49-F238E27FC236}">
                  <a16:creationId xmlns:a16="http://schemas.microsoft.com/office/drawing/2014/main" xmlns="" id="{04E1D7C2-9AF4-4792-BF52-6813D67B047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7" name="RectangleLegend2" hidden="1">
              <a:extLst>
                <a:ext uri="{FF2B5EF4-FFF2-40B4-BE49-F238E27FC236}">
                  <a16:creationId xmlns:a16="http://schemas.microsoft.com/office/drawing/2014/main" xmlns="" id="{5F92C81E-7A2F-4FFA-BD5E-B5C4DC77092F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Legend3" hidden="1">
              <a:extLst>
                <a:ext uri="{FF2B5EF4-FFF2-40B4-BE49-F238E27FC236}">
                  <a16:creationId xmlns:a16="http://schemas.microsoft.com/office/drawing/2014/main" xmlns="" id="{0193A16C-951A-45DB-B73F-F5C0E4B4816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Legend4" hidden="1">
              <a:extLst>
                <a:ext uri="{FF2B5EF4-FFF2-40B4-BE49-F238E27FC236}">
                  <a16:creationId xmlns:a16="http://schemas.microsoft.com/office/drawing/2014/main" xmlns="" id="{922BA6B8-16C7-4C6B-AD25-F48ACB0471CD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Legend5" hidden="1">
              <a:extLst>
                <a:ext uri="{FF2B5EF4-FFF2-40B4-BE49-F238E27FC236}">
                  <a16:creationId xmlns:a16="http://schemas.microsoft.com/office/drawing/2014/main" xmlns="" id="{11A8AD4F-7B3A-4D92-B3E5-77F2E45C29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chemeClr val="tx1"/>
                </a:solidFill>
              </a:endParaRPr>
            </a:p>
          </p:txBody>
        </p:sp>
        <p:sp>
          <p:nvSpPr>
            <p:cNvPr id="161" name="Legend1" hidden="1">
              <a:extLst>
                <a:ext uri="{FF2B5EF4-FFF2-40B4-BE49-F238E27FC236}">
                  <a16:creationId xmlns:a16="http://schemas.microsoft.com/office/drawing/2014/main" xmlns="" id="{ED20022C-BFDB-4D93-9A0D-7E88B92709F5}"/>
                </a:ext>
              </a:extLst>
            </p:cNvPr>
            <p:cNvSpPr txBox="1"/>
            <p:nvPr/>
          </p:nvSpPr>
          <p:spPr>
            <a:xfrm>
              <a:off x="10978546" y="4322823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2" name="Legend2" hidden="1">
              <a:extLst>
                <a:ext uri="{FF2B5EF4-FFF2-40B4-BE49-F238E27FC236}">
                  <a16:creationId xmlns:a16="http://schemas.microsoft.com/office/drawing/2014/main" xmlns="" id="{9B9855D1-7ECD-402F-8BE5-632589AAA7C1}"/>
                </a:ext>
              </a:extLst>
            </p:cNvPr>
            <p:cNvSpPr txBox="1"/>
            <p:nvPr/>
          </p:nvSpPr>
          <p:spPr>
            <a:xfrm>
              <a:off x="10978547" y="470232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3" name="Legend3" hidden="1">
              <a:extLst>
                <a:ext uri="{FF2B5EF4-FFF2-40B4-BE49-F238E27FC236}">
                  <a16:creationId xmlns:a16="http://schemas.microsoft.com/office/drawing/2014/main" xmlns="" id="{5A0055B2-9FB3-4AE9-B6B2-7455B7690176}"/>
                </a:ext>
              </a:extLst>
            </p:cNvPr>
            <p:cNvSpPr txBox="1"/>
            <p:nvPr/>
          </p:nvSpPr>
          <p:spPr>
            <a:xfrm>
              <a:off x="10978546" y="5081819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4" name="Legend4" hidden="1">
              <a:extLst>
                <a:ext uri="{FF2B5EF4-FFF2-40B4-BE49-F238E27FC236}">
                  <a16:creationId xmlns:a16="http://schemas.microsoft.com/office/drawing/2014/main" xmlns="" id="{591F6809-C339-4A89-9CBF-7EE0972F011E}"/>
                </a:ext>
              </a:extLst>
            </p:cNvPr>
            <p:cNvSpPr txBox="1"/>
            <p:nvPr/>
          </p:nvSpPr>
          <p:spPr>
            <a:xfrm>
              <a:off x="10978546" y="545324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5" name="Legend5" hidden="1">
              <a:extLst>
                <a:ext uri="{FF2B5EF4-FFF2-40B4-BE49-F238E27FC236}">
                  <a16:creationId xmlns:a16="http://schemas.microsoft.com/office/drawing/2014/main" xmlns="" id="{62D650EF-3365-4807-8CF8-67B5FFFAB72F}"/>
                </a:ext>
              </a:extLst>
            </p:cNvPr>
            <p:cNvSpPr txBox="1"/>
            <p:nvPr/>
          </p:nvSpPr>
          <p:spPr>
            <a:xfrm>
              <a:off x="10978545" y="582466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</p:grpSp>
      <p:grpSp>
        <p:nvGrpSpPr>
          <p:cNvPr id="166" name="LegendMoons" hidden="1">
            <a:extLst>
              <a:ext uri="{FF2B5EF4-FFF2-40B4-BE49-F238E27FC236}">
                <a16:creationId xmlns:a16="http://schemas.microsoft.com/office/drawing/2014/main" xmlns="" id="{ABD5CD7F-34F1-406F-AA4A-E2E12B187D14}"/>
              </a:ext>
            </a:extLst>
          </p:cNvPr>
          <p:cNvGrpSpPr/>
          <p:nvPr userDrawn="1"/>
        </p:nvGrpSpPr>
        <p:grpSpPr>
          <a:xfrm>
            <a:off x="7941697" y="860036"/>
            <a:ext cx="791862" cy="1298894"/>
            <a:chOff x="7723680" y="1702457"/>
            <a:chExt cx="1055816" cy="1731859"/>
          </a:xfrm>
        </p:grpSpPr>
        <p:sp>
          <p:nvSpPr>
            <p:cNvPr id="167" name="Legend1" hidden="1">
              <a:extLst>
                <a:ext uri="{FF2B5EF4-FFF2-40B4-BE49-F238E27FC236}">
                  <a16:creationId xmlns:a16="http://schemas.microsoft.com/office/drawing/2014/main" xmlns="" id="{7A8B907F-9700-457E-A521-B82482661C97}"/>
                </a:ext>
              </a:extLst>
            </p:cNvPr>
            <p:cNvSpPr txBox="1"/>
            <p:nvPr/>
          </p:nvSpPr>
          <p:spPr>
            <a:xfrm>
              <a:off x="8076312" y="1709816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168" name="Legend2" hidden="1">
              <a:extLst>
                <a:ext uri="{FF2B5EF4-FFF2-40B4-BE49-F238E27FC236}">
                  <a16:creationId xmlns:a16="http://schemas.microsoft.com/office/drawing/2014/main" xmlns="" id="{A5A453A6-E9B0-4BFD-932C-77B8C7B4F9A6}"/>
                </a:ext>
              </a:extLst>
            </p:cNvPr>
            <p:cNvSpPr txBox="1"/>
            <p:nvPr/>
          </p:nvSpPr>
          <p:spPr>
            <a:xfrm>
              <a:off x="8076312" y="208527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09" name="Legend3" hidden="1">
              <a:extLst>
                <a:ext uri="{FF2B5EF4-FFF2-40B4-BE49-F238E27FC236}">
                  <a16:creationId xmlns:a16="http://schemas.microsoft.com/office/drawing/2014/main" xmlns="" id="{E8E49E48-95DC-4DE3-B0CF-90BCC3EB3002}"/>
                </a:ext>
              </a:extLst>
            </p:cNvPr>
            <p:cNvSpPr txBox="1"/>
            <p:nvPr/>
          </p:nvSpPr>
          <p:spPr>
            <a:xfrm>
              <a:off x="8076312" y="246073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10" name="Legend4" hidden="1">
              <a:extLst>
                <a:ext uri="{FF2B5EF4-FFF2-40B4-BE49-F238E27FC236}">
                  <a16:creationId xmlns:a16="http://schemas.microsoft.com/office/drawing/2014/main" xmlns="" id="{227D99DB-CB88-4F66-BB38-72F5CEFBFEDF}"/>
                </a:ext>
              </a:extLst>
            </p:cNvPr>
            <p:cNvSpPr txBox="1"/>
            <p:nvPr/>
          </p:nvSpPr>
          <p:spPr>
            <a:xfrm>
              <a:off x="8076312" y="2836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sp>
          <p:nvSpPr>
            <p:cNvPr id="211" name="Legend5" hidden="1">
              <a:extLst>
                <a:ext uri="{FF2B5EF4-FFF2-40B4-BE49-F238E27FC236}">
                  <a16:creationId xmlns:a16="http://schemas.microsoft.com/office/drawing/2014/main" xmlns="" id="{5FC87AA7-FE43-49D4-819A-C0A7F3A9270B}"/>
                </a:ext>
              </a:extLst>
            </p:cNvPr>
            <p:cNvSpPr txBox="1"/>
            <p:nvPr/>
          </p:nvSpPr>
          <p:spPr>
            <a:xfrm>
              <a:off x="8076312" y="321165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/>
                <a:t>Legenda</a:t>
              </a:r>
            </a:p>
          </p:txBody>
        </p:sp>
        <p:grpSp>
          <p:nvGrpSpPr>
            <p:cNvPr id="212" name="MoonLegend1" hidden="1">
              <a:extLst>
                <a:ext uri="{FF2B5EF4-FFF2-40B4-BE49-F238E27FC236}">
                  <a16:creationId xmlns:a16="http://schemas.microsoft.com/office/drawing/2014/main" xmlns="" id="{00E08FA6-D853-4E85-B0A3-3DCBB0D7AECC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25" name="Oval 224" hidden="1">
                <a:extLst>
                  <a:ext uri="{FF2B5EF4-FFF2-40B4-BE49-F238E27FC236}">
                    <a16:creationId xmlns:a16="http://schemas.microsoft.com/office/drawing/2014/main" xmlns="" id="{4E0CB420-5FB9-4F8B-A0E9-F307A4879BB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Arc 225" hidden="1">
                <a:extLst>
                  <a:ext uri="{FF2B5EF4-FFF2-40B4-BE49-F238E27FC236}">
                    <a16:creationId xmlns:a16="http://schemas.microsoft.com/office/drawing/2014/main" xmlns="" id="{9AE9903D-7FDE-4F7E-8137-0EDE980E210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3" name="MoonLegend2" hidden="1">
              <a:extLst>
                <a:ext uri="{FF2B5EF4-FFF2-40B4-BE49-F238E27FC236}">
                  <a16:creationId xmlns:a16="http://schemas.microsoft.com/office/drawing/2014/main" xmlns="" id="{62FCB38F-B46B-406D-863B-20A910D2232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xmlns="" id="{44C814F0-3FAF-4D7C-88E8-D6BB889B2CB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xmlns="" id="{C5CACF72-C30D-4082-BE19-F3BCD201238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4" name="MoonLegend3" hidden="1">
              <a:extLst>
                <a:ext uri="{FF2B5EF4-FFF2-40B4-BE49-F238E27FC236}">
                  <a16:creationId xmlns:a16="http://schemas.microsoft.com/office/drawing/2014/main" xmlns="" id="{060B1515-C7A9-4B73-9E3E-3F56CEB5881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xmlns="" id="{EDB6976A-09B1-4707-B59C-3D28DC88758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xmlns="" id="{BD124AC2-F934-4AA1-8CE1-F41069F4C8A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5" name="MoonLegend4" hidden="1">
              <a:extLst>
                <a:ext uri="{FF2B5EF4-FFF2-40B4-BE49-F238E27FC236}">
                  <a16:creationId xmlns:a16="http://schemas.microsoft.com/office/drawing/2014/main" xmlns="" id="{EEFAFEE6-71FA-4E8A-A634-6BBF2B45B21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xmlns="" id="{0686A2B5-9FFC-4060-81A5-6465DADCD1D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xmlns="" id="{52140637-053D-4A3F-824F-AE56E8EC9F29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/>
              </a:p>
            </p:txBody>
          </p:sp>
        </p:grpSp>
        <p:grpSp>
          <p:nvGrpSpPr>
            <p:cNvPr id="216" name="MoonLegend5" hidden="1">
              <a:extLst>
                <a:ext uri="{FF2B5EF4-FFF2-40B4-BE49-F238E27FC236}">
                  <a16:creationId xmlns:a16="http://schemas.microsoft.com/office/drawing/2014/main" xmlns="" id="{7019CD4B-9AA8-4043-941F-45D833AB98F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xmlns="" id="{D97592BD-69F1-4609-83B3-6913A8BFD97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xmlns="" id="{0CAA7B64-4762-4B9D-8138-7CBAC693C11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baseline="30000" dirty="0"/>
              </a:p>
            </p:txBody>
          </p:sp>
        </p:grp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xmlns="" id="{911C7B94-2309-4493-8B17-3CB8BA516410}"/>
              </a:ext>
            </a:extLst>
          </p:cNvPr>
          <p:cNvSpPr txBox="1"/>
          <p:nvPr userDrawn="1"/>
        </p:nvSpPr>
        <p:spPr>
          <a:xfrm>
            <a:off x="7710897" y="4961409"/>
            <a:ext cx="942566" cy="11541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225"/>
              </a:spcBef>
              <a:spcAft>
                <a:spcPts val="225"/>
              </a:spcAft>
              <a:buNone/>
            </a:pPr>
            <a:r>
              <a:rPr lang="cs-CZ" sz="750" dirty="0">
                <a:solidFill>
                  <a:schemeClr val="tx1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4112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cs-CZ" sz="1875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cs-CZ" sz="1875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15479" y="4708801"/>
            <a:ext cx="545896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203200" indent="-212725" defTabSz="895350">
              <a:defRPr sz="8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cs-CZ" sz="600" dirty="0">
                <a:solidFill>
                  <a:srgbClr val="000000"/>
                </a:solidFill>
              </a:rPr>
              <a:t>Poznámka: 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16052" y="3892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cs-CZ" dirty="0"/>
              <a:t>Klikněte pro vložení nadpisu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992" dirty="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cs-CZ" sz="992" dirty="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416052" y="966955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r>
              <a:rPr lang="cs-CZ" sz="600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4490804" y="1628100"/>
            <a:ext cx="257220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cs-CZ" sz="1200" dirty="0">
                <a:solidFill>
                  <a:srgbClr val="000000"/>
                </a:solidFill>
              </a:rPr>
              <a:t>Nadpis grafu (vždy tučně, 16 pt)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Měrná jednotka (vždy netučně, 14 pt)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1"/>
            <a:ext cx="305409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 dirty="0"/>
              <a:t>Vložit text na první úroveň</a:t>
            </a:r>
          </a:p>
          <a:p>
            <a:pPr lvl="1"/>
            <a:r>
              <a:rPr lang="cs-CZ" dirty="0"/>
              <a:t>Druhá úroveň detailu</a:t>
            </a:r>
          </a:p>
          <a:p>
            <a:pPr lvl="2"/>
            <a:r>
              <a:rPr lang="cs-CZ" dirty="0"/>
              <a:t>Třetí úroveň </a:t>
            </a:r>
          </a:p>
          <a:p>
            <a:pPr lvl="3"/>
            <a:r>
              <a:rPr lang="cs-CZ" dirty="0"/>
              <a:t>Čtvrtá úroveň </a:t>
            </a:r>
          </a:p>
          <a:p>
            <a:pPr lvl="4"/>
            <a:r>
              <a:rPr lang="cs-CZ" dirty="0"/>
              <a:t>Pátá úroveň 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xmlns="" id="{285759D5-D893-4986-9655-8675818AA63F}"/>
              </a:ext>
            </a:extLst>
          </p:cNvPr>
          <p:cNvGrpSpPr/>
          <p:nvPr userDrawn="1"/>
        </p:nvGrpSpPr>
        <p:grpSpPr>
          <a:xfrm>
            <a:off x="7663439" y="2362665"/>
            <a:ext cx="1070120" cy="718715"/>
            <a:chOff x="10162879" y="3243771"/>
            <a:chExt cx="1426827" cy="958287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xmlns="" id="{C927CD61-7423-4B36-A623-ADCB7B06D2D6}"/>
                </a:ext>
              </a:extLst>
            </p:cNvPr>
            <p:cNvSpPr txBox="1"/>
            <p:nvPr/>
          </p:nvSpPr>
          <p:spPr>
            <a:xfrm>
              <a:off x="10886522" y="3243771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xmlns="" id="{8BF11EF7-17AE-444E-B314-04A17A939310}"/>
                </a:ext>
              </a:extLst>
            </p:cNvPr>
            <p:cNvSpPr txBox="1"/>
            <p:nvPr/>
          </p:nvSpPr>
          <p:spPr>
            <a:xfrm>
              <a:off x="10886522" y="3615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xmlns="" id="{0D4F4C24-2076-456F-85DA-1F9563A46977}"/>
                </a:ext>
              </a:extLst>
            </p:cNvPr>
            <p:cNvSpPr txBox="1"/>
            <p:nvPr/>
          </p:nvSpPr>
          <p:spPr>
            <a:xfrm>
              <a:off x="10886522" y="398661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xmlns="" id="{6C4321D1-551B-4CEF-A4BD-679B49CFCF9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xmlns="" id="{4E13C3CC-1FD5-445C-B872-5017A2717E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xmlns="" id="{B2DC92E5-AF27-4ACC-A6FE-8BEE501835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sz="10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LegendBoxes" hidden="1">
            <a:extLst>
              <a:ext uri="{FF2B5EF4-FFF2-40B4-BE49-F238E27FC236}">
                <a16:creationId xmlns:a16="http://schemas.microsoft.com/office/drawing/2014/main" xmlns="" id="{6C9FF1F3-86D3-4F21-B974-D41178F3D2BD}"/>
              </a:ext>
            </a:extLst>
          </p:cNvPr>
          <p:cNvGrpSpPr/>
          <p:nvPr userDrawn="1"/>
        </p:nvGrpSpPr>
        <p:grpSpPr>
          <a:xfrm>
            <a:off x="7961562" y="3286124"/>
            <a:ext cx="771999" cy="1287961"/>
            <a:chOff x="10652400" y="4322823"/>
            <a:chExt cx="1029331" cy="1717282"/>
          </a:xfrm>
        </p:grpSpPr>
        <p:sp>
          <p:nvSpPr>
            <p:cNvPr id="156" name="RectangleLegend1" hidden="1">
              <a:extLst>
                <a:ext uri="{FF2B5EF4-FFF2-40B4-BE49-F238E27FC236}">
                  <a16:creationId xmlns:a16="http://schemas.microsoft.com/office/drawing/2014/main" xmlns="" id="{04E1D7C2-9AF4-4792-BF52-6813D67B047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7" name="RectangleLegend2" hidden="1">
              <a:extLst>
                <a:ext uri="{FF2B5EF4-FFF2-40B4-BE49-F238E27FC236}">
                  <a16:creationId xmlns:a16="http://schemas.microsoft.com/office/drawing/2014/main" xmlns="" id="{5F92C81E-7A2F-4FFA-BD5E-B5C4DC77092F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Legend3" hidden="1">
              <a:extLst>
                <a:ext uri="{FF2B5EF4-FFF2-40B4-BE49-F238E27FC236}">
                  <a16:creationId xmlns:a16="http://schemas.microsoft.com/office/drawing/2014/main" xmlns="" id="{0193A16C-951A-45DB-B73F-F5C0E4B4816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59" name="RectangleLegend4" hidden="1">
              <a:extLst>
                <a:ext uri="{FF2B5EF4-FFF2-40B4-BE49-F238E27FC236}">
                  <a16:creationId xmlns:a16="http://schemas.microsoft.com/office/drawing/2014/main" xmlns="" id="{922BA6B8-16C7-4C6B-AD25-F48ACB0471CD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60" name="RectangleLegend5" hidden="1">
              <a:extLst>
                <a:ext uri="{FF2B5EF4-FFF2-40B4-BE49-F238E27FC236}">
                  <a16:creationId xmlns:a16="http://schemas.microsoft.com/office/drawing/2014/main" xmlns="" id="{11A8AD4F-7B3A-4D92-B3E5-77F2E45C29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050" dirty="0">
                <a:solidFill>
                  <a:srgbClr val="000000"/>
                </a:solidFill>
              </a:endParaRPr>
            </a:p>
          </p:txBody>
        </p:sp>
        <p:sp>
          <p:nvSpPr>
            <p:cNvPr id="161" name="Legend1" hidden="1">
              <a:extLst>
                <a:ext uri="{FF2B5EF4-FFF2-40B4-BE49-F238E27FC236}">
                  <a16:creationId xmlns:a16="http://schemas.microsoft.com/office/drawing/2014/main" xmlns="" id="{ED20022C-BFDB-4D93-9A0D-7E88B92709F5}"/>
                </a:ext>
              </a:extLst>
            </p:cNvPr>
            <p:cNvSpPr txBox="1"/>
            <p:nvPr/>
          </p:nvSpPr>
          <p:spPr>
            <a:xfrm>
              <a:off x="10978546" y="4322823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2" name="Legend2" hidden="1">
              <a:extLst>
                <a:ext uri="{FF2B5EF4-FFF2-40B4-BE49-F238E27FC236}">
                  <a16:creationId xmlns:a16="http://schemas.microsoft.com/office/drawing/2014/main" xmlns="" id="{9B9855D1-7ECD-402F-8BE5-632589AAA7C1}"/>
                </a:ext>
              </a:extLst>
            </p:cNvPr>
            <p:cNvSpPr txBox="1"/>
            <p:nvPr/>
          </p:nvSpPr>
          <p:spPr>
            <a:xfrm>
              <a:off x="10978547" y="470232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3" name="Legend3" hidden="1">
              <a:extLst>
                <a:ext uri="{FF2B5EF4-FFF2-40B4-BE49-F238E27FC236}">
                  <a16:creationId xmlns:a16="http://schemas.microsoft.com/office/drawing/2014/main" xmlns="" id="{5A0055B2-9FB3-4AE9-B6B2-7455B7690176}"/>
                </a:ext>
              </a:extLst>
            </p:cNvPr>
            <p:cNvSpPr txBox="1"/>
            <p:nvPr/>
          </p:nvSpPr>
          <p:spPr>
            <a:xfrm>
              <a:off x="10978546" y="5081819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4" name="Legend4" hidden="1">
              <a:extLst>
                <a:ext uri="{FF2B5EF4-FFF2-40B4-BE49-F238E27FC236}">
                  <a16:creationId xmlns:a16="http://schemas.microsoft.com/office/drawing/2014/main" xmlns="" id="{591F6809-C339-4A89-9CBF-7EE0972F011E}"/>
                </a:ext>
              </a:extLst>
            </p:cNvPr>
            <p:cNvSpPr txBox="1"/>
            <p:nvPr/>
          </p:nvSpPr>
          <p:spPr>
            <a:xfrm>
              <a:off x="10978546" y="545324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5" name="Legend5" hidden="1">
              <a:extLst>
                <a:ext uri="{FF2B5EF4-FFF2-40B4-BE49-F238E27FC236}">
                  <a16:creationId xmlns:a16="http://schemas.microsoft.com/office/drawing/2014/main" xmlns="" id="{62D650EF-3365-4807-8CF8-67B5FFFAB72F}"/>
                </a:ext>
              </a:extLst>
            </p:cNvPr>
            <p:cNvSpPr txBox="1"/>
            <p:nvPr/>
          </p:nvSpPr>
          <p:spPr>
            <a:xfrm>
              <a:off x="10978545" y="5824661"/>
              <a:ext cx="70318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</p:grpSp>
      <p:grpSp>
        <p:nvGrpSpPr>
          <p:cNvPr id="166" name="LegendMoons" hidden="1">
            <a:extLst>
              <a:ext uri="{FF2B5EF4-FFF2-40B4-BE49-F238E27FC236}">
                <a16:creationId xmlns:a16="http://schemas.microsoft.com/office/drawing/2014/main" xmlns="" id="{ABD5CD7F-34F1-406F-AA4A-E2E12B187D14}"/>
              </a:ext>
            </a:extLst>
          </p:cNvPr>
          <p:cNvGrpSpPr/>
          <p:nvPr userDrawn="1"/>
        </p:nvGrpSpPr>
        <p:grpSpPr>
          <a:xfrm>
            <a:off x="7941697" y="860036"/>
            <a:ext cx="791862" cy="1298894"/>
            <a:chOff x="7723680" y="1702457"/>
            <a:chExt cx="1055816" cy="1731859"/>
          </a:xfrm>
        </p:grpSpPr>
        <p:sp>
          <p:nvSpPr>
            <p:cNvPr id="167" name="Legend1" hidden="1">
              <a:extLst>
                <a:ext uri="{FF2B5EF4-FFF2-40B4-BE49-F238E27FC236}">
                  <a16:creationId xmlns:a16="http://schemas.microsoft.com/office/drawing/2014/main" xmlns="" id="{7A8B907F-9700-457E-A521-B82482661C97}"/>
                </a:ext>
              </a:extLst>
            </p:cNvPr>
            <p:cNvSpPr txBox="1"/>
            <p:nvPr/>
          </p:nvSpPr>
          <p:spPr>
            <a:xfrm>
              <a:off x="8076312" y="1709816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168" name="Legend2" hidden="1">
              <a:extLst>
                <a:ext uri="{FF2B5EF4-FFF2-40B4-BE49-F238E27FC236}">
                  <a16:creationId xmlns:a16="http://schemas.microsoft.com/office/drawing/2014/main" xmlns="" id="{A5A453A6-E9B0-4BFD-932C-77B8C7B4F9A6}"/>
                </a:ext>
              </a:extLst>
            </p:cNvPr>
            <p:cNvSpPr txBox="1"/>
            <p:nvPr/>
          </p:nvSpPr>
          <p:spPr>
            <a:xfrm>
              <a:off x="8076312" y="2085274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09" name="Legend3" hidden="1">
              <a:extLst>
                <a:ext uri="{FF2B5EF4-FFF2-40B4-BE49-F238E27FC236}">
                  <a16:creationId xmlns:a16="http://schemas.microsoft.com/office/drawing/2014/main" xmlns="" id="{E8E49E48-95DC-4DE3-B0CF-90BCC3EB3002}"/>
                </a:ext>
              </a:extLst>
            </p:cNvPr>
            <p:cNvSpPr txBox="1"/>
            <p:nvPr/>
          </p:nvSpPr>
          <p:spPr>
            <a:xfrm>
              <a:off x="8076312" y="246073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10" name="Legend4" hidden="1">
              <a:extLst>
                <a:ext uri="{FF2B5EF4-FFF2-40B4-BE49-F238E27FC236}">
                  <a16:creationId xmlns:a16="http://schemas.microsoft.com/office/drawing/2014/main" xmlns="" id="{227D99DB-CB88-4F66-BB38-72F5CEFBFEDF}"/>
                </a:ext>
              </a:extLst>
            </p:cNvPr>
            <p:cNvSpPr txBox="1"/>
            <p:nvPr/>
          </p:nvSpPr>
          <p:spPr>
            <a:xfrm>
              <a:off x="8076312" y="2836192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sp>
          <p:nvSpPr>
            <p:cNvPr id="211" name="Legend5" hidden="1">
              <a:extLst>
                <a:ext uri="{FF2B5EF4-FFF2-40B4-BE49-F238E27FC236}">
                  <a16:creationId xmlns:a16="http://schemas.microsoft.com/office/drawing/2014/main" xmlns="" id="{5FC87AA7-FE43-49D4-819A-C0A7F3A9270B}"/>
                </a:ext>
              </a:extLst>
            </p:cNvPr>
            <p:cNvSpPr txBox="1"/>
            <p:nvPr/>
          </p:nvSpPr>
          <p:spPr>
            <a:xfrm>
              <a:off x="8076312" y="3211653"/>
              <a:ext cx="7031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1050" dirty="0">
                  <a:solidFill>
                    <a:srgbClr val="000000"/>
                  </a:solidFill>
                </a:rPr>
                <a:t>Legenda</a:t>
              </a:r>
            </a:p>
          </p:txBody>
        </p:sp>
        <p:grpSp>
          <p:nvGrpSpPr>
            <p:cNvPr id="212" name="MoonLegend1" hidden="1">
              <a:extLst>
                <a:ext uri="{FF2B5EF4-FFF2-40B4-BE49-F238E27FC236}">
                  <a16:creationId xmlns:a16="http://schemas.microsoft.com/office/drawing/2014/main" xmlns="" id="{00E08FA6-D853-4E85-B0A3-3DCBB0D7AECC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25" name="Oval 224" hidden="1">
                <a:extLst>
                  <a:ext uri="{FF2B5EF4-FFF2-40B4-BE49-F238E27FC236}">
                    <a16:creationId xmlns:a16="http://schemas.microsoft.com/office/drawing/2014/main" xmlns="" id="{4E0CB420-5FB9-4F8B-A0E9-F307A4879BB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Arc 225" hidden="1">
                <a:extLst>
                  <a:ext uri="{FF2B5EF4-FFF2-40B4-BE49-F238E27FC236}">
                    <a16:creationId xmlns:a16="http://schemas.microsoft.com/office/drawing/2014/main" xmlns="" id="{9AE9903D-7FDE-4F7E-8137-0EDE980E210A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3" name="MoonLegend2" hidden="1">
              <a:extLst>
                <a:ext uri="{FF2B5EF4-FFF2-40B4-BE49-F238E27FC236}">
                  <a16:creationId xmlns:a16="http://schemas.microsoft.com/office/drawing/2014/main" xmlns="" id="{62FCB38F-B46B-406D-863B-20A910D2232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xmlns="" id="{44C814F0-3FAF-4D7C-88E8-D6BB889B2CB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xmlns="" id="{C5CACF72-C30D-4082-BE19-F3BCD2012388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4" name="MoonLegend3" hidden="1">
              <a:extLst>
                <a:ext uri="{FF2B5EF4-FFF2-40B4-BE49-F238E27FC236}">
                  <a16:creationId xmlns:a16="http://schemas.microsoft.com/office/drawing/2014/main" xmlns="" id="{060B1515-C7A9-4B73-9E3E-3F56CEB5881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xmlns="" id="{EDB6976A-09B1-4707-B59C-3D28DC8875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xmlns="" id="{BD124AC2-F934-4AA1-8CE1-F41069F4C8A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" name="MoonLegend4" hidden="1">
              <a:extLst>
                <a:ext uri="{FF2B5EF4-FFF2-40B4-BE49-F238E27FC236}">
                  <a16:creationId xmlns:a16="http://schemas.microsoft.com/office/drawing/2014/main" xmlns="" id="{EEFAFEE6-71FA-4E8A-A634-6BBF2B45B21C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xmlns="" id="{0686A2B5-9FFC-4060-81A5-6465DADCD1D5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xmlns="" id="{52140637-053D-4A3F-824F-AE56E8EC9F2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" name="MoonLegend5" hidden="1">
              <a:extLst>
                <a:ext uri="{FF2B5EF4-FFF2-40B4-BE49-F238E27FC236}">
                  <a16:creationId xmlns:a16="http://schemas.microsoft.com/office/drawing/2014/main" xmlns="" id="{7019CD4B-9AA8-4043-941F-45D833AB98F9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xmlns="" id="{D97592BD-69F1-4609-83B3-6913A8BFD979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cs-CZ" sz="10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xmlns="" id="{0CAA7B64-4762-4B9D-8138-7CBAC693C11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cs-CZ" sz="1050" baseline="30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xmlns="" id="{911C7B94-2309-4493-8B17-3CB8BA516410}"/>
              </a:ext>
            </a:extLst>
          </p:cNvPr>
          <p:cNvSpPr txBox="1"/>
          <p:nvPr userDrawn="1"/>
        </p:nvSpPr>
        <p:spPr>
          <a:xfrm>
            <a:off x="7710897" y="4961409"/>
            <a:ext cx="942566" cy="11541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cs-CZ" sz="750" dirty="0">
                <a:solidFill>
                  <a:srgbClr val="000000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071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cs-CZ" sz="1875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29184" indent="-157734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16586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0362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24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6.xml"/><Relationship Id="rId10" Type="http://schemas.openxmlformats.org/officeDocument/2006/relationships/image" Target="../media/image10.png"/><Relationship Id="rId4" Type="http://schemas.openxmlformats.org/officeDocument/2006/relationships/tags" Target="../tags/tag245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24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36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1538883"/>
          </a:xfrm>
        </p:spPr>
        <p:txBody>
          <a:bodyPr/>
          <a:lstStyle/>
          <a:p>
            <a:r>
              <a:rPr lang="cs-CZ" b="0" dirty="0"/>
              <a:t>Národní plán obnovy</a:t>
            </a:r>
            <a:br>
              <a:rPr lang="cs-CZ" b="0" dirty="0"/>
            </a:br>
            <a:r>
              <a:rPr lang="cs-CZ" b="0" dirty="0"/>
              <a:t/>
            </a:r>
            <a:br>
              <a:rPr lang="cs-CZ" b="0" dirty="0"/>
            </a:br>
            <a:endParaRPr lang="cs-CZ" sz="20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06" y="1784559"/>
            <a:ext cx="8418512" cy="1728315"/>
          </a:xfrm>
        </p:spPr>
        <p:txBody>
          <a:bodyPr/>
          <a:lstStyle/>
          <a:p>
            <a:r>
              <a:rPr lang="cs-CZ" sz="2400" b="1" dirty="0"/>
              <a:t>Plán pro oživení a odolnost České republiky</a:t>
            </a:r>
          </a:p>
          <a:p>
            <a:endParaRPr lang="cs-CZ" sz="2400" b="1" dirty="0"/>
          </a:p>
          <a:p>
            <a:r>
              <a:rPr lang="cs-CZ" sz="2000" b="1" dirty="0"/>
              <a:t>7. červen 2021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584775"/>
          </a:xfrm>
        </p:spPr>
        <p:txBody>
          <a:bodyPr/>
          <a:lstStyle/>
          <a:p>
            <a:r>
              <a:rPr lang="cs-CZ" dirty="0"/>
              <a:t>Průběh příprav – 4. fáze</a:t>
            </a:r>
            <a:br>
              <a:rPr lang="cs-CZ" dirty="0"/>
            </a:br>
            <a:r>
              <a:rPr lang="cs-CZ" sz="1400" dirty="0">
                <a:latin typeface="+mn-lt"/>
              </a:rPr>
              <a:t>březen – srpen 2021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Zahájení schvalovacího procesu na národní i evropské úrovni</a:t>
            </a:r>
          </a:p>
          <a:p>
            <a:r>
              <a:rPr lang="cs-CZ" sz="1600" dirty="0"/>
              <a:t>Finalizovaly se všechny části NPO. </a:t>
            </a:r>
          </a:p>
          <a:p>
            <a:r>
              <a:rPr lang="cs-CZ" sz="1600" dirty="0"/>
              <a:t>Plán byl předložen do mezirezortního připomínkového řízení, které trvalo od 9. do 23. dubna 2021. </a:t>
            </a:r>
          </a:p>
          <a:p>
            <a:r>
              <a:rPr lang="cs-CZ" sz="1600" dirty="0"/>
              <a:t>17. května 2021 byl Plán (s celkovou alokací ve výši 200 mld. Kč) předložen vládě ČR k projednání a následně schválen s tím, že vláda pověřila MPO k dopracování technických detailů a zapracování připomínek EK.</a:t>
            </a:r>
          </a:p>
          <a:p>
            <a:r>
              <a:rPr lang="cs-CZ" sz="1600" dirty="0"/>
              <a:t>Plán byl </a:t>
            </a:r>
            <a:r>
              <a:rPr lang="cs-CZ" sz="1600" b="1" dirty="0"/>
              <a:t>1. června 2021 předložen Evropské komisi</a:t>
            </a:r>
            <a:r>
              <a:rPr lang="cs-CZ" sz="1600" dirty="0"/>
              <a:t> ke schválení. Komise a následně Rada EU mají dohromady 3 měsíce od předložení k následnému schválení prováděcího rozhodnutí.</a:t>
            </a:r>
          </a:p>
          <a:p>
            <a:r>
              <a:rPr lang="cs-CZ" sz="1600" dirty="0"/>
              <a:t>Schválení a uzavření souvisejících smluvních dokumentů mezi ČR a Evropskou komisí se předpokládá v letních měsících tohoto roku. </a:t>
            </a:r>
          </a:p>
        </p:txBody>
      </p:sp>
    </p:spTree>
    <p:extLst>
      <p:ext uri="{BB962C8B-B14F-4D97-AF65-F5344CB8AC3E}">
        <p14:creationId xmlns:p14="http://schemas.microsoft.com/office/powerpoint/2010/main" val="7218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2744" y="261679"/>
            <a:ext cx="8418512" cy="36933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Komponenty Národního plánu obnovy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0F46A16B-C323-42A0-B42D-1B18060F6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77873"/>
              </p:ext>
            </p:extLst>
          </p:nvPr>
        </p:nvGraphicFramePr>
        <p:xfrm>
          <a:off x="362744" y="618311"/>
          <a:ext cx="8418516" cy="3901238"/>
        </p:xfrm>
        <a:graphic>
          <a:graphicData uri="http://schemas.openxmlformats.org/drawingml/2006/table">
            <a:tbl>
              <a:tblPr/>
              <a:tblGrid>
                <a:gridCol w="1262856">
                  <a:extLst>
                    <a:ext uri="{9D8B030D-6E8A-4147-A177-3AD203B41FA5}">
                      <a16:colId xmlns:a16="http://schemas.microsoft.com/office/drawing/2014/main" xmlns="" val="535211417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xmlns="" val="3498160999"/>
                    </a:ext>
                  </a:extLst>
                </a:gridCol>
                <a:gridCol w="560785">
                  <a:extLst>
                    <a:ext uri="{9D8B030D-6E8A-4147-A177-3AD203B41FA5}">
                      <a16:colId xmlns:a16="http://schemas.microsoft.com/office/drawing/2014/main" xmlns="" val="569934075"/>
                    </a:ext>
                  </a:extLst>
                </a:gridCol>
                <a:gridCol w="560785">
                  <a:extLst>
                    <a:ext uri="{9D8B030D-6E8A-4147-A177-3AD203B41FA5}">
                      <a16:colId xmlns:a16="http://schemas.microsoft.com/office/drawing/2014/main" xmlns="" val="291560648"/>
                    </a:ext>
                  </a:extLst>
                </a:gridCol>
                <a:gridCol w="560785">
                  <a:extLst>
                    <a:ext uri="{9D8B030D-6E8A-4147-A177-3AD203B41FA5}">
                      <a16:colId xmlns:a16="http://schemas.microsoft.com/office/drawing/2014/main" xmlns="" val="947308493"/>
                    </a:ext>
                  </a:extLst>
                </a:gridCol>
                <a:gridCol w="560785">
                  <a:extLst>
                    <a:ext uri="{9D8B030D-6E8A-4147-A177-3AD203B41FA5}">
                      <a16:colId xmlns:a16="http://schemas.microsoft.com/office/drawing/2014/main" xmlns="" val="4191514900"/>
                    </a:ext>
                  </a:extLst>
                </a:gridCol>
                <a:gridCol w="560785">
                  <a:extLst>
                    <a:ext uri="{9D8B030D-6E8A-4147-A177-3AD203B41FA5}">
                      <a16:colId xmlns:a16="http://schemas.microsoft.com/office/drawing/2014/main" xmlns="" val="3571416672"/>
                    </a:ext>
                  </a:extLst>
                </a:gridCol>
                <a:gridCol w="560785">
                  <a:extLst>
                    <a:ext uri="{9D8B030D-6E8A-4147-A177-3AD203B41FA5}">
                      <a16:colId xmlns:a16="http://schemas.microsoft.com/office/drawing/2014/main" xmlns="" val="130754575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Přehled komponent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Celý plán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Zahrnuto v RRF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309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Pilíř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Komponenta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Alokace bez DPH</a:t>
                      </a:r>
                      <a:br>
                        <a:rPr lang="pl-PL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(v mil. Kč)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Úroveň splnění zelené agendy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Úroveň splnění digitální agendy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Alokace bez DPH</a:t>
                      </a:r>
                      <a:br>
                        <a:rPr lang="pl-PL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(v mil. Kč)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Úroveň splnění zelené agendy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Úroveň splnění digitální agendy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749886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t"/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 Digitální transformace</a:t>
                      </a:r>
                      <a:b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27 818 mil. Kč</a:t>
                      </a:r>
                    </a:p>
                  </a:txBody>
                  <a:tcPr marL="4418" marR="4418" marT="4418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1.1 Digitální služby občanům a firmám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2 837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2 837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2 837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2 837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5211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1.2 Digitální systémy státní správy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7 038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7 038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7 038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7 038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6080177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1.3 Digitální vysokorychlostní sítě 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5 787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5 787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5 787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5 787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197450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1.4 Digitální ekonomika a společnost, inovativní start-</a:t>
                      </a:r>
                      <a:r>
                        <a:rPr lang="cs-CZ" sz="7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upy</a:t>
                      </a:r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a nové technologie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5 710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5 491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5 710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5 491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064842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1.5 Digitální transformace podniků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9182070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1.6 Zrychlení a digitalizace stavebního řízení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1 446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1 446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1 446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1 446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4187955"/>
                  </a:ext>
                </a:extLst>
              </a:tr>
              <a:tr h="102251">
                <a:tc rowSpan="9"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 Fyzická infrastruktura a zelená tranzice</a:t>
                      </a:r>
                      <a:br>
                        <a:rPr lang="pt-BR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85 236 mil. Kč</a:t>
                      </a:r>
                    </a:p>
                  </a:txBody>
                  <a:tcPr marL="4418" marR="4418" marT="4418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2.1 Udržitelná a bezpečná doprava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13 989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13 989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907560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2.2 Snižování spotřeby energie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8 265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8 265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8 265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8 265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149100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2.3 Přechod na čistší zdroje energie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6 660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6 660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6 660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6 660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9016198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2.4 Rozvoj čisté mobility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4 934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4 934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4 934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4 934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9985675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2.5 Renovace budov a ochrana ovzduší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16 084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15 671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16 084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15 671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545696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2.6 Ochrana přírody a adaptace na klimatickou změnu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14 576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12 473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13 796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12 161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541051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2.7 Cirkulární ekonomika a recyklace a průmyslová voda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4 400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2 400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2 400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2804711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2.8 Revitalizace území se starou stavební zátěží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3 332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1 333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3 332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1 333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1164844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2.9 Podpora biodiverzity a boj se suchem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2 984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1 789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2 984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1 789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2121868"/>
                  </a:ext>
                </a:extLst>
              </a:tr>
              <a:tr h="102251">
                <a:tc rowSpan="3">
                  <a:txBody>
                    <a:bodyPr/>
                    <a:lstStyle/>
                    <a:p>
                      <a:pPr algn="l" fontAlgn="t"/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 Vzdělávání a trh práce</a:t>
                      </a:r>
                      <a:b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41 801 mil. Kč</a:t>
                      </a:r>
                    </a:p>
                  </a:txBody>
                  <a:tcPr marL="4418" marR="4418" marT="4418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3.1 Inovace ve vzdělávání v kontextu digitalizace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4 857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4 857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4 857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4 857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5377858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3.2 Adaptace kapacity a zaměření školních programů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13 951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13 951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0041590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3.3 Modernizace služeb zaměstnanosti a rozvoj trhu práce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22 993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8 579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4 560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22 549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8 579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4 560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9026600"/>
                  </a:ext>
                </a:extLst>
              </a:tr>
              <a:tr h="102251">
                <a:tc rowSpan="5">
                  <a:txBody>
                    <a:bodyPr/>
                    <a:lstStyle/>
                    <a:p>
                      <a:pPr algn="l" fontAlgn="t"/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 Instituce a regulace a podpora podnikání v reakci na COVID-19</a:t>
                      </a:r>
                      <a:b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10 895 mil. Kč</a:t>
                      </a:r>
                    </a:p>
                  </a:txBody>
                  <a:tcPr marL="4418" marR="4418" marT="4418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4.1 Systémová podpora veřejných investic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2 471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09047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4.2 Nové </a:t>
                      </a:r>
                      <a:r>
                        <a:rPr lang="cs-CZ" sz="7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kvazikapitálové</a:t>
                      </a:r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nástroje na podporu podnikání, rozvoj ČMZRB v roli národní rozvojové banky </a:t>
                      </a:r>
                    </a:p>
                  </a:txBody>
                  <a:tcPr marL="4418" marR="4418" marT="4418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466709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4.3 Protikorupční opatření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4290516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4.4 Zvýšení efektivity výkonu veřejné správy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4117254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4.5 Rozvoj kulturního a kreativního sektoru 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7 390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1 920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5 450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100797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 Výzkum, vývoj a inovace</a:t>
                      </a:r>
                      <a:br>
                        <a:rPr lang="pt-BR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13 200 mil. Kč</a:t>
                      </a:r>
                    </a:p>
                  </a:txBody>
                  <a:tcPr marL="4418" marR="4418" marT="4418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5.1 Excelentní výzkum a vývoj v prioritních oblastech veřejného zájmu ve zdravotnictví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9490385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5.2 Podpora výzkumu a vývoje v podnicích a zavádění inovací do podnikové praxe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5531270"/>
                  </a:ext>
                </a:extLst>
              </a:tr>
              <a:tr h="102251">
                <a:tc rowSpan="2">
                  <a:txBody>
                    <a:bodyPr/>
                    <a:lstStyle/>
                    <a:p>
                      <a:pPr algn="l" fontAlgn="t"/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 Zdraví a odolnost obyvatel</a:t>
                      </a:r>
                      <a:b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12 441 mil. Kč</a:t>
                      </a:r>
                    </a:p>
                  </a:txBody>
                  <a:tcPr marL="4418" marR="4418" marT="4418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6.1 Zvýšení odolnosti systému zdravotní péče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3 901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3 901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072976"/>
                  </a:ext>
                </a:extLst>
              </a:tr>
              <a:tr h="102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6.2 Národní plán na posílení onkologické prevence a péče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8 540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8 540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7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671107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191 391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76 741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42 292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179 956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76 380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41 672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8998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Podíl na celkové alokaci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40,10%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22,10%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42,40%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cs-CZ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23,20% </a:t>
                      </a:r>
                    </a:p>
                  </a:txBody>
                  <a:tcPr marL="4418" marR="4418" marT="441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994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3993C4-90EC-4FF2-84D6-1D26C772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93946"/>
            <a:ext cx="8418512" cy="36933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Dělení alokace do různých oblastí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30CC367F-64D8-421A-B11F-3BBD43FE1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978409"/>
              </p:ext>
            </p:extLst>
          </p:nvPr>
        </p:nvGraphicFramePr>
        <p:xfrm>
          <a:off x="363538" y="816429"/>
          <a:ext cx="8418511" cy="351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/>
          <a:lstStyle/>
          <a:p>
            <a:r>
              <a:rPr lang="cs-CZ" dirty="0"/>
              <a:t>NPO je pro občany,…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31012"/>
            <a:ext cx="8418512" cy="3830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400" b="1" dirty="0"/>
              <a:t>Pilíř 1: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Lepší komunikace s úřady (eGovernment, Portál občana, elektronizace zdravotnictví)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Pokrytí bílých míst vysokorychlostním připojením</a:t>
            </a:r>
          </a:p>
          <a:p>
            <a:pPr marL="0" indent="0">
              <a:buNone/>
            </a:pPr>
            <a:r>
              <a:rPr lang="cs-CZ" sz="1400" b="1" dirty="0"/>
              <a:t>Pilíř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Ochrana přírody a sídel (protipovodňová ochrana, prevence eroze, obnova lesů)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Čistá doprava (rozšíření sítě dobíjecích stanic, elektrizace železnic)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Bezpečnější doprava (cyklotrasy, zvýšení bezpečnosti na železničních přejezdech)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Čistší ovzduší (kotlíkové dotace)</a:t>
            </a:r>
          </a:p>
          <a:p>
            <a:pPr marL="0" indent="0">
              <a:buNone/>
            </a:pPr>
            <a:r>
              <a:rPr lang="cs-CZ" sz="1400" b="1" dirty="0"/>
              <a:t>Pilíř 3: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Zkvalitnění a digitalizace výuky (reforma kurikula a jeho implementace, transformace vysokých škol s cílem adaptace na nové formy učení)</a:t>
            </a:r>
          </a:p>
          <a:p>
            <a:r>
              <a:rPr lang="cs-CZ" sz="1400" dirty="0"/>
              <a:t>Re-</a:t>
            </a:r>
            <a:r>
              <a:rPr lang="cs-CZ" sz="1400" dirty="0" err="1"/>
              <a:t>skilling</a:t>
            </a:r>
            <a:r>
              <a:rPr lang="cs-CZ" sz="1400" dirty="0"/>
              <a:t> a up-</a:t>
            </a:r>
            <a:r>
              <a:rPr lang="cs-CZ" sz="1400" dirty="0" err="1"/>
              <a:t>skilling</a:t>
            </a:r>
            <a:r>
              <a:rPr lang="cs-CZ" sz="1400" dirty="0"/>
              <a:t> (zvýšení digitálních dovedností)</a:t>
            </a:r>
          </a:p>
          <a:p>
            <a:r>
              <a:rPr lang="cs-CZ" sz="1400" dirty="0"/>
              <a:t>Zlepšení pozice žen na trhu práce (zvýšení dostupnosti předškolní péče, jesle, školky)</a:t>
            </a:r>
          </a:p>
          <a:p>
            <a:pPr marL="0" indent="0">
              <a:buNone/>
            </a:pPr>
            <a:r>
              <a:rPr lang="cs-CZ" sz="1400" b="1" dirty="0"/>
              <a:t>Pilíř 4:</a:t>
            </a:r>
          </a:p>
          <a:p>
            <a:r>
              <a:rPr lang="cs-CZ" sz="1400" dirty="0"/>
              <a:t>Boj proti korupci (zlepšení postavení oznamovatelů)</a:t>
            </a:r>
          </a:p>
          <a:p>
            <a:r>
              <a:rPr lang="cs-CZ" sz="1400" dirty="0"/>
              <a:t>Posílení pozice občana jako klienta veřejné správy (zvýšení celkové pro-klientské orientace)</a:t>
            </a:r>
          </a:p>
          <a:p>
            <a:pPr marL="0" indent="0">
              <a:buNone/>
            </a:pPr>
            <a:r>
              <a:rPr lang="cs-CZ" sz="1400" b="1" dirty="0"/>
              <a:t>Pilíř 5:</a:t>
            </a:r>
          </a:p>
          <a:p>
            <a:r>
              <a:rPr lang="cs-CZ" sz="1400" dirty="0"/>
              <a:t>Přístup k modernějším technologiím (podpora výzkumu v oblasti lékařských věd)</a:t>
            </a:r>
          </a:p>
          <a:p>
            <a:pPr marL="0" indent="0">
              <a:buNone/>
            </a:pPr>
            <a:r>
              <a:rPr lang="cs-CZ" sz="1400" b="1" dirty="0"/>
              <a:t>Pilíř 6:</a:t>
            </a:r>
          </a:p>
          <a:p>
            <a:r>
              <a:rPr lang="cs-CZ" sz="1400" dirty="0"/>
              <a:t>Přístup k nejmodernějším zdravotnickým zařízením (zvýšení dostupnosti a rozvoj komplexní rehabilitační péče, Vznik a rozvoj Centra onkologické prevence)</a:t>
            </a:r>
          </a:p>
          <a:p>
            <a:endParaRPr lang="cs-CZ" sz="1400" dirty="0"/>
          </a:p>
          <a:p>
            <a:endParaRPr lang="cs-CZ" sz="1400" b="1" dirty="0"/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847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/>
          <a:lstStyle/>
          <a:p>
            <a:r>
              <a:rPr lang="cs-CZ" dirty="0"/>
              <a:t>… pro oblast veřejné správy a </a:t>
            </a:r>
            <a:r>
              <a:rPr lang="cs-CZ" dirty="0" err="1" smtClean="0"/>
              <a:t>eGovernmentu</a:t>
            </a:r>
            <a:r>
              <a:rPr lang="cs-CZ" dirty="0" smtClean="0"/>
              <a:t>,…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31012"/>
            <a:ext cx="8418512" cy="383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Pilíř 1:</a:t>
            </a:r>
          </a:p>
          <a:p>
            <a:r>
              <a:rPr lang="cs-CZ" sz="1400" dirty="0"/>
              <a:t>Vytvoření efektivního prostředí pro digitalizaci agend vykonávaných veřejnou správou</a:t>
            </a:r>
          </a:p>
          <a:p>
            <a:r>
              <a:rPr lang="cs-CZ" sz="1400" dirty="0"/>
              <a:t>eGovernment (Portál veřejné správy, Portál občana, Portál podnikatele, Portál justice, Portál zdravotnictví, …)</a:t>
            </a:r>
          </a:p>
          <a:p>
            <a:r>
              <a:rPr lang="cs-CZ" sz="1400" dirty="0"/>
              <a:t>Kybernetická bezpečnost (pro poskytovatele zdravotnických služeb především v regionu Prahy)</a:t>
            </a:r>
          </a:p>
          <a:p>
            <a:pPr marL="0" indent="0">
              <a:buNone/>
            </a:pPr>
            <a:r>
              <a:rPr lang="cs-CZ" sz="1400" b="1" dirty="0"/>
              <a:t>Pilíř 4:</a:t>
            </a:r>
            <a:endParaRPr lang="cs-CZ" sz="1400" dirty="0"/>
          </a:p>
          <a:p>
            <a:r>
              <a:rPr lang="cs-CZ" sz="1400" dirty="0"/>
              <a:t>Zefektivnění činnosti jednotlivých orgánů veřejné správy (posílení koordinace centrálních orgánů vůči území i posílení koordinace mezi jednotlivými centrálními orgány veřejné správy navzájem)</a:t>
            </a:r>
          </a:p>
          <a:p>
            <a:pPr marL="0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5383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/>
          <a:lstStyle/>
          <a:p>
            <a:r>
              <a:rPr lang="cs-CZ" dirty="0"/>
              <a:t>… </a:t>
            </a:r>
            <a:r>
              <a:rPr lang="cs-CZ" dirty="0" smtClean="0"/>
              <a:t>pro </a:t>
            </a:r>
            <a:r>
              <a:rPr lang="cs-CZ" dirty="0"/>
              <a:t>obce, města a </a:t>
            </a:r>
            <a:r>
              <a:rPr lang="cs-CZ" dirty="0" smtClean="0"/>
              <a:t>kraje,…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31012"/>
            <a:ext cx="8418512" cy="383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Pilíř 1:</a:t>
            </a:r>
          </a:p>
          <a:p>
            <a:r>
              <a:rPr lang="cs-CZ" sz="1400" dirty="0"/>
              <a:t>Zlepšení připojení (připojení bílých míst k internetu, demonstrativní projekty rozvoje aplikací pro města)</a:t>
            </a:r>
          </a:p>
          <a:p>
            <a:r>
              <a:rPr lang="cs-CZ" sz="1400" dirty="0"/>
              <a:t>Zrychlení stavebního řízení (zavedení rekodifikace stavebního práva do praxe)</a:t>
            </a:r>
          </a:p>
          <a:p>
            <a:pPr marL="0" indent="0">
              <a:buNone/>
            </a:pPr>
            <a:r>
              <a:rPr lang="cs-CZ" sz="1400" b="1" dirty="0"/>
              <a:t>Pilíř 2: </a:t>
            </a:r>
          </a:p>
          <a:p>
            <a:r>
              <a:rPr lang="cs-CZ" sz="1400" dirty="0"/>
              <a:t>Rekonstrukce veřejného osvětlení</a:t>
            </a:r>
          </a:p>
          <a:p>
            <a:r>
              <a:rPr lang="cs-CZ" sz="1400" dirty="0"/>
              <a:t>Podpora opatření na drobných vodních tocích a malých vodních nádržích</a:t>
            </a:r>
          </a:p>
          <a:p>
            <a:r>
              <a:rPr lang="cs-CZ" sz="1400" dirty="0"/>
              <a:t>Revitalizace území se starou stavební zátěží</a:t>
            </a:r>
          </a:p>
          <a:p>
            <a:r>
              <a:rPr lang="cs-CZ" sz="1400" dirty="0"/>
              <a:t>Podpora biodiverzity a boj se suchem</a:t>
            </a:r>
          </a:p>
          <a:p>
            <a:pPr marL="0" indent="0">
              <a:buNone/>
            </a:pPr>
            <a:r>
              <a:rPr lang="cs-CZ" sz="1400" b="1" dirty="0"/>
              <a:t>Pilíř 3:</a:t>
            </a:r>
          </a:p>
          <a:p>
            <a:r>
              <a:rPr lang="cs-CZ" sz="1400" dirty="0"/>
              <a:t>Podpora sociálního začleňování v rámci vzdělávacího systému</a:t>
            </a:r>
          </a:p>
          <a:p>
            <a:r>
              <a:rPr lang="cs-CZ" sz="1400" dirty="0"/>
              <a:t>Rozvoj infrastruktury sociálních služeb (vznik nových kapacit komunitního charakteru a ambulantních a terénních sociálních služeb včetně zázemí, rekonstrukce stávajících kapacity) </a:t>
            </a:r>
          </a:p>
          <a:p>
            <a:pPr marL="0" indent="0">
              <a:buNone/>
            </a:pPr>
            <a:r>
              <a:rPr lang="cs-CZ" sz="1400" b="1" dirty="0"/>
              <a:t>Pilíř 4:</a:t>
            </a:r>
            <a:endParaRPr lang="cs-CZ" sz="1400" dirty="0"/>
          </a:p>
          <a:p>
            <a:r>
              <a:rPr lang="cs-CZ" sz="1400" dirty="0"/>
              <a:t>Zvýšení připravenosti projektů reagujících na nové výzvy (příprava PPP projektů)</a:t>
            </a:r>
          </a:p>
          <a:p>
            <a:r>
              <a:rPr lang="cs-CZ" sz="1400" dirty="0"/>
              <a:t>Rozvoj regionálního kulturního a kreativního sektoru, modernizace kulturních institucí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2055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369332"/>
          </a:xfrm>
        </p:spPr>
        <p:txBody>
          <a:bodyPr/>
          <a:lstStyle/>
          <a:p>
            <a:r>
              <a:rPr lang="cs-CZ" dirty="0" smtClean="0"/>
              <a:t>… a také </a:t>
            </a:r>
            <a:r>
              <a:rPr lang="cs-CZ" dirty="0"/>
              <a:t>pro </a:t>
            </a:r>
            <a:r>
              <a:rPr lang="cs-CZ" dirty="0" smtClean="0"/>
              <a:t>podniky.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31012"/>
            <a:ext cx="8418512" cy="3830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/>
              <a:t>Pilíř 1: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Růst produktivity a konkurenceschopnosti (lepší propojenost a pokrytí pomocí rychlého a stabilního připojení)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Snížení administrativní zátěže (lepší komunikace s veřejnou správou, zrychlení stavebního řízení)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Digitalizace podniků (programy přímé podpory digitální transformace podniků)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Podpora start-</a:t>
            </a:r>
            <a:r>
              <a:rPr lang="cs-CZ" sz="1400" dirty="0" err="1"/>
              <a:t>upů</a:t>
            </a:r>
            <a:r>
              <a:rPr lang="cs-CZ" sz="1400" dirty="0"/>
              <a:t> </a:t>
            </a:r>
          </a:p>
          <a:p>
            <a:pPr marL="0" indent="0">
              <a:buNone/>
            </a:pPr>
            <a:r>
              <a:rPr lang="cs-CZ" sz="1400" b="1" dirty="0"/>
              <a:t>Pilíř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Budování neveřejné dobíjecí infrastruktury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Budování recyklační infrastruktury, cirkulární řešení v podnicích</a:t>
            </a:r>
          </a:p>
          <a:p>
            <a:pPr marL="0" indent="0">
              <a:buNone/>
            </a:pPr>
            <a:r>
              <a:rPr lang="cs-CZ" sz="1400" b="1" dirty="0"/>
              <a:t>Pilíř 3: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Re-</a:t>
            </a:r>
            <a:r>
              <a:rPr lang="cs-CZ" sz="1400" dirty="0" err="1"/>
              <a:t>skilling</a:t>
            </a:r>
            <a:r>
              <a:rPr lang="cs-CZ" sz="1400" dirty="0"/>
              <a:t> a up-</a:t>
            </a:r>
            <a:r>
              <a:rPr lang="cs-CZ" sz="1400" dirty="0" err="1"/>
              <a:t>skilling</a:t>
            </a:r>
            <a:r>
              <a:rPr lang="cs-CZ" sz="1400" dirty="0"/>
              <a:t> (zvýšení digitálních dovedností)</a:t>
            </a:r>
          </a:p>
          <a:p>
            <a:pPr marL="0" indent="0">
              <a:buNone/>
            </a:pPr>
            <a:r>
              <a:rPr lang="cs-CZ" sz="1400" b="1" dirty="0"/>
              <a:t>Pilíř 4: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Podpora podnikání (</a:t>
            </a:r>
            <a:r>
              <a:rPr lang="cs-CZ" sz="1400" dirty="0" err="1"/>
              <a:t>kvazikapitálové</a:t>
            </a:r>
            <a:r>
              <a:rPr lang="cs-CZ" sz="1400" dirty="0"/>
              <a:t> nástroje ČMZRB – rozvoj MSP)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Podpora kulturního a kreativního sektoru (digitalizace, modernizace, podpora </a:t>
            </a:r>
            <a:r>
              <a:rPr lang="cs-CZ" sz="1400" dirty="0" err="1"/>
              <a:t>VaVaI</a:t>
            </a:r>
            <a:r>
              <a:rPr lang="cs-CZ" sz="1400" dirty="0"/>
              <a:t>)</a:t>
            </a:r>
          </a:p>
          <a:p>
            <a:pPr marL="0" indent="0">
              <a:buNone/>
            </a:pPr>
            <a:r>
              <a:rPr lang="cs-CZ" sz="1400" b="1" dirty="0"/>
              <a:t>Pilíř 5:</a:t>
            </a:r>
            <a:r>
              <a:rPr lang="cs-CZ" sz="1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Podpora výzkumu vývoje a inovací v podnicích (p</a:t>
            </a:r>
            <a:r>
              <a:rPr lang="pl-PL" sz="1400" dirty="0"/>
              <a:t>odpora zavádění inovací do podnikové praxe, podpora v oblasti životního prostředí, dopravy</a:t>
            </a:r>
            <a:r>
              <a:rPr lang="cs-CZ" sz="1400" dirty="0"/>
              <a:t>)</a:t>
            </a:r>
          </a:p>
          <a:p>
            <a:pPr marL="0" indent="0">
              <a:buNone/>
            </a:pP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756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665584"/>
            <a:ext cx="8418512" cy="3515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707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1BF8C0-B047-4330-B3C0-8F35BD25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9C89B50-AC30-46A3-BBF2-10BA9E3B5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747406"/>
            <a:ext cx="8418512" cy="36089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i="0" u="none" strike="noStrike" baseline="0" dirty="0"/>
              <a:t>Představení plánu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Vize plánu</a:t>
            </a:r>
          </a:p>
          <a:p>
            <a:pPr>
              <a:lnSpc>
                <a:spcPct val="150000"/>
              </a:lnSpc>
            </a:pPr>
            <a:r>
              <a:rPr lang="cs-CZ" sz="1600" i="0" u="none" strike="noStrike" baseline="0" dirty="0"/>
              <a:t>Aktéři přípravy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Harmonogram průběhu přípravy NPO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Komponenty a rozdělení alokace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Pilíře NPO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400" dirty="0"/>
          </a:p>
          <a:p>
            <a:pPr>
              <a:lnSpc>
                <a:spcPct val="150000"/>
              </a:lnSpc>
            </a:pPr>
            <a:endParaRPr lang="cs-CZ" sz="1400" i="0" u="none" strike="noStrike" baseline="0" dirty="0"/>
          </a:p>
          <a:p>
            <a:pPr>
              <a:lnSpc>
                <a:spcPct val="150000"/>
              </a:lnSpc>
            </a:pP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3993C4-90EC-4FF2-84D6-1D26C772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</a:t>
            </a:r>
            <a:r>
              <a:rPr lang="cs-CZ" dirty="0" smtClean="0"/>
              <a:t>vznikl </a:t>
            </a:r>
            <a:r>
              <a:rPr lang="cs-CZ" dirty="0"/>
              <a:t>Národní plán obnovy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3438FF5-B7B1-447A-8C4E-1D04B5704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661008"/>
            <a:ext cx="8418512" cy="382844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400" b="1" dirty="0"/>
              <a:t>Zpracování NPO je podmínkou pro čerpání z Nástroje pro oživení a odolnost </a:t>
            </a:r>
          </a:p>
          <a:p>
            <a:pPr lvl="1" algn="just">
              <a:spcBef>
                <a:spcPts val="0"/>
              </a:spcBef>
            </a:pPr>
            <a:r>
              <a:rPr lang="cs-CZ" sz="1400" dirty="0"/>
              <a:t>ČR má možnost získat odhadem 180 mld. Kč z grantů a 405 mld. Kč ve formě půjček na provedení reforem a investic</a:t>
            </a:r>
          </a:p>
          <a:p>
            <a:pPr lvl="1" algn="just">
              <a:spcBef>
                <a:spcPts val="0"/>
              </a:spcBef>
            </a:pPr>
            <a:r>
              <a:rPr lang="cs-CZ" sz="1400" dirty="0"/>
              <a:t>NPO obsahuje reformy a investice ve výši 191 mld. Kč, z toho 180 mld. Kč bude financováno z NOO, zbytek bude dofinancován z národních zdrojů</a:t>
            </a:r>
          </a:p>
          <a:p>
            <a:pPr algn="just">
              <a:spcBef>
                <a:spcPts val="0"/>
              </a:spcBef>
            </a:pPr>
            <a:endParaRPr lang="cs-CZ" sz="1400" b="1" dirty="0"/>
          </a:p>
          <a:p>
            <a:pPr algn="just">
              <a:spcBef>
                <a:spcPts val="0"/>
              </a:spcBef>
            </a:pPr>
            <a:r>
              <a:rPr lang="cs-CZ" sz="1400" b="1" dirty="0"/>
              <a:t>Aby mohla ČR čerpat prostředky musí český Národní plán obnovy:</a:t>
            </a:r>
          </a:p>
          <a:p>
            <a:pPr lvl="1" algn="just">
              <a:spcBef>
                <a:spcPts val="0"/>
              </a:spcBef>
            </a:pPr>
            <a:r>
              <a:rPr lang="cs-CZ" sz="1400" dirty="0"/>
              <a:t>reflektovat specifická doporučení Rady EU pro roky 2019 a 2020,</a:t>
            </a:r>
          </a:p>
          <a:p>
            <a:pPr lvl="1" algn="just">
              <a:spcBef>
                <a:spcPts val="0"/>
              </a:spcBef>
            </a:pPr>
            <a:r>
              <a:rPr lang="cs-CZ" sz="1400" dirty="0"/>
              <a:t>přispívat k digitální (alespoň 20 % z celkové alokace) i zelené transformaci (alespoň 37 % celkové alokace),</a:t>
            </a:r>
          </a:p>
          <a:p>
            <a:pPr lvl="1" algn="just">
              <a:spcBef>
                <a:spcPts val="0"/>
              </a:spcBef>
            </a:pPr>
            <a:r>
              <a:rPr lang="cs-CZ" sz="1400" dirty="0"/>
              <a:t>dodržet princip „významně neškodit“ životnímu prostředí, </a:t>
            </a:r>
            <a:endParaRPr lang="cs-CZ" sz="1400" i="1" dirty="0"/>
          </a:p>
          <a:p>
            <a:pPr lvl="1" algn="just">
              <a:spcBef>
                <a:spcPts val="0"/>
              </a:spcBef>
            </a:pPr>
            <a:r>
              <a:rPr lang="cs-CZ" sz="1400" dirty="0"/>
              <a:t>reflektovat 6 evropských politických priorit (zelená a digitální transformace, konkurenceschopnost a růst, sociální a územní soudržnost, zdravotnictví a odolnost, politiky pro příští generaci)</a:t>
            </a:r>
          </a:p>
          <a:p>
            <a:pPr lvl="1" algn="just">
              <a:spcBef>
                <a:spcPts val="0"/>
              </a:spcBef>
            </a:pPr>
            <a:endParaRPr lang="cs-CZ" sz="1400" dirty="0"/>
          </a:p>
          <a:p>
            <a:pPr algn="just"/>
            <a:r>
              <a:rPr lang="cs-CZ" sz="1400" b="1" dirty="0"/>
              <a:t>Národní plán obnovy musí být v souladu kromě jiného také s </a:t>
            </a:r>
            <a:r>
              <a:rPr lang="cs-CZ" sz="1400" dirty="0"/>
              <a:t>Národním programem reforem, Dohodou o partnerství, Plánem (plány) spravedlivé územní transformace (v rámci Mechanismu pro spravedlivou transformaci) a Vnitrostátním plánem v oblasti energetiky a klimatu (tzv. klimaticko-energetickým plánem).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400" b="1" u="sng" dirty="0"/>
              <a:t>Kontury plánu jsou dány evropskou legislativou na které se členské státy shodly. </a:t>
            </a:r>
          </a:p>
        </p:txBody>
      </p:sp>
    </p:spTree>
    <p:extLst>
      <p:ext uri="{BB962C8B-B14F-4D97-AF65-F5344CB8AC3E}">
        <p14:creationId xmlns:p14="http://schemas.microsoft.com/office/powerpoint/2010/main" val="39767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Vize: Česká republika odolná a konkurenceschopná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Mise Národního plánu obnovy: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000" b="1" dirty="0"/>
              <a:t>Vyvést </a:t>
            </a:r>
            <a:r>
              <a:rPr lang="cs-CZ" sz="2000" dirty="0"/>
              <a:t>českou ekonomiku z krize vyvolané pandemií COVID-19 </a:t>
            </a:r>
          </a:p>
          <a:p>
            <a:r>
              <a:rPr lang="cs-CZ" sz="2000" b="1" dirty="0"/>
              <a:t>Akcelerovat </a:t>
            </a:r>
            <a:r>
              <a:rPr lang="cs-CZ" sz="2000" dirty="0"/>
              <a:t>digitální a zelenou </a:t>
            </a:r>
            <a:r>
              <a:rPr lang="cs-CZ" sz="2000" dirty="0" err="1"/>
              <a:t>tranzici</a:t>
            </a:r>
            <a:r>
              <a:rPr lang="cs-CZ" sz="2000" dirty="0"/>
              <a:t> ekonomiky </a:t>
            </a:r>
          </a:p>
          <a:p>
            <a:r>
              <a:rPr lang="cs-CZ" sz="2000" b="1" dirty="0"/>
              <a:t>Zvýšit </a:t>
            </a:r>
            <a:r>
              <a:rPr lang="cs-CZ" sz="2000" dirty="0"/>
              <a:t>ekonomickou prosperitu a kvalitu života </a:t>
            </a:r>
          </a:p>
          <a:p>
            <a:r>
              <a:rPr lang="cs-CZ" sz="2000" b="1" dirty="0"/>
              <a:t>Posilovat </a:t>
            </a:r>
            <a:r>
              <a:rPr lang="cs-CZ" sz="2000" dirty="0"/>
              <a:t>produktivitu, konkurenceschopnost a odolnost ekonomiky </a:t>
            </a:r>
          </a:p>
          <a:p>
            <a:r>
              <a:rPr lang="cs-CZ" sz="2000" b="1" dirty="0"/>
              <a:t>Udržet </a:t>
            </a:r>
            <a:r>
              <a:rPr lang="cs-CZ" sz="2000" dirty="0"/>
              <a:t>zaměstnanost a zlepšit podmínky pro vzdělávání </a:t>
            </a:r>
          </a:p>
          <a:p>
            <a:r>
              <a:rPr lang="cs-CZ" sz="2000" b="1" dirty="0"/>
              <a:t>Zlepšit </a:t>
            </a:r>
            <a:r>
              <a:rPr lang="cs-CZ" sz="2000" dirty="0"/>
              <a:t>efektivitu veřejné správy </a:t>
            </a:r>
          </a:p>
          <a:p>
            <a:r>
              <a:rPr lang="cs-CZ" sz="2000" b="1" dirty="0"/>
              <a:t>Budovat </a:t>
            </a:r>
            <a:r>
              <a:rPr lang="cs-CZ" sz="2000" dirty="0"/>
              <a:t>znalostní ekonomiku </a:t>
            </a:r>
          </a:p>
        </p:txBody>
      </p:sp>
    </p:spTree>
    <p:extLst>
      <p:ext uri="{BB962C8B-B14F-4D97-AF65-F5344CB8AC3E}">
        <p14:creationId xmlns:p14="http://schemas.microsoft.com/office/powerpoint/2010/main" val="20844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xmlns="" id="{5D6328FB-EABC-4285-AEEC-D4DDD2E7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4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xmlns="" id="{779C5A3E-E9E5-40C3-B4BD-1265B3A097B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xmlns="" id="{D653BA77-E527-430B-A0CD-D9D01BB6F7D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4432" y="255889"/>
            <a:ext cx="8311896" cy="369332"/>
          </a:xfrm>
          <a:noFill/>
          <a:ln/>
        </p:spPr>
        <p:txBody>
          <a:bodyPr wrap="square" anchor="b" anchorCtr="0">
            <a:spAutoFit/>
          </a:bodyPr>
          <a:lstStyle/>
          <a:p>
            <a:r>
              <a:rPr lang="cs-CZ" dirty="0"/>
              <a:t>Aktéři přípravy NPO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6370B0-514E-4C77-BC11-95E055A7B055}"/>
              </a:ext>
            </a:extLst>
          </p:cNvPr>
          <p:cNvSpPr txBox="1">
            <a:spLocks/>
          </p:cNvSpPr>
          <p:nvPr/>
        </p:nvSpPr>
        <p:spPr>
          <a:xfrm>
            <a:off x="364433" y="830045"/>
            <a:ext cx="4008514" cy="36640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pl-PL" b="1" dirty="0">
                <a:solidFill>
                  <a:schemeClr val="tx2"/>
                </a:solidFill>
              </a:rPr>
              <a:t>Na přípravě spolupracovali: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Úřad vlády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průmyslu a obchodu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financí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pro místní rozvoj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životního prostředí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práce a sociálních věcí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vnitra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zdravotnictví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zemědělství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spravedlnosti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školství, mládeže a tělovýchovy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dopravy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100" b="1" dirty="0">
                <a:solidFill>
                  <a:srgbClr val="004B8D"/>
                </a:solidFill>
                <a:cs typeface="+mn-cs"/>
              </a:rPr>
              <a:t>Ministerstvo kultury</a:t>
            </a:r>
          </a:p>
          <a:p>
            <a:endParaRPr lang="cs-CZ" sz="1050" dirty="0">
              <a:solidFill>
                <a:schemeClr val="tx2"/>
              </a:solidFill>
            </a:endParaRPr>
          </a:p>
        </p:txBody>
      </p:sp>
      <p:sp>
        <p:nvSpPr>
          <p:cNvPr id="41" name="3. Subtitle">
            <a:extLst>
              <a:ext uri="{FF2B5EF4-FFF2-40B4-BE49-F238E27FC236}">
                <a16:creationId xmlns:a16="http://schemas.microsoft.com/office/drawing/2014/main" xmlns="" id="{FEA2FAD0-C930-4871-BDED-A84891C5DBB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236975" y="255889"/>
            <a:ext cx="542593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cs-CZ" sz="18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C49B60D4-F0C7-4330-B693-734B9F05E6C4}"/>
              </a:ext>
            </a:extLst>
          </p:cNvPr>
          <p:cNvSpPr txBox="1">
            <a:spLocks/>
          </p:cNvSpPr>
          <p:nvPr/>
        </p:nvSpPr>
        <p:spPr>
          <a:xfrm>
            <a:off x="4496653" y="846407"/>
            <a:ext cx="4204947" cy="153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endParaRPr lang="cs-CZ" sz="1000" b="1" dirty="0">
              <a:solidFill>
                <a:srgbClr val="004B8D"/>
              </a:solidFill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1381" y="1056768"/>
            <a:ext cx="4936048" cy="22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xmlns="" id="{5D6328FB-EABC-4285-AEEC-D4DDD2E7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8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xmlns="" id="{779C5A3E-E9E5-40C3-B4BD-1265B3A097B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xmlns="" id="{D653BA77-E527-430B-A0CD-D9D01BB6F7D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4432" y="255889"/>
            <a:ext cx="8311896" cy="369332"/>
          </a:xfrm>
          <a:noFill/>
          <a:ln/>
        </p:spPr>
        <p:txBody>
          <a:bodyPr wrap="square" anchor="b" anchorCtr="0">
            <a:spAutoFit/>
          </a:bodyPr>
          <a:lstStyle/>
          <a:p>
            <a:r>
              <a:rPr lang="cs-CZ" dirty="0"/>
              <a:t>Aktéři přípravy NPO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6370B0-514E-4C77-BC11-95E055A7B055}"/>
              </a:ext>
            </a:extLst>
          </p:cNvPr>
          <p:cNvSpPr txBox="1">
            <a:spLocks/>
          </p:cNvSpPr>
          <p:nvPr/>
        </p:nvSpPr>
        <p:spPr>
          <a:xfrm>
            <a:off x="364433" y="830045"/>
            <a:ext cx="4008514" cy="36302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pl-PL" b="1" dirty="0">
                <a:solidFill>
                  <a:schemeClr val="tx2"/>
                </a:solidFill>
              </a:rPr>
              <a:t>Spolupráce s asociacemi, svazy, komorami a spolky: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4B8D"/>
                </a:solidFill>
              </a:rPr>
              <a:t>Rada pro výzkum, vývoj a inovace</a:t>
            </a:r>
            <a:endParaRPr lang="cs-CZ" sz="1200" b="1" dirty="0">
              <a:solidFill>
                <a:srgbClr val="004B8D"/>
              </a:solidFill>
            </a:endParaRP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Rada vlády pro udržitelný rozvoj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Rady vlády pro záležitosti romské menšiny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Sdružení automobilového průmyslu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Národní agentura pro komunikační a informační technologie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Asociace podniků českého železničního průmyslu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Asociace krajů ČR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Svaz měst a obcí ČR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Sdružení místních samospráv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Magistrát hl. m. Prahy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Komora statutárních měst</a:t>
            </a:r>
          </a:p>
          <a:p>
            <a:pPr>
              <a:buNone/>
            </a:pPr>
            <a:endParaRPr lang="cs-CZ" sz="1050" dirty="0">
              <a:solidFill>
                <a:schemeClr val="tx2"/>
              </a:solidFill>
            </a:endParaRPr>
          </a:p>
        </p:txBody>
      </p:sp>
      <p:sp>
        <p:nvSpPr>
          <p:cNvPr id="41" name="3. Subtitle">
            <a:extLst>
              <a:ext uri="{FF2B5EF4-FFF2-40B4-BE49-F238E27FC236}">
                <a16:creationId xmlns:a16="http://schemas.microsoft.com/office/drawing/2014/main" xmlns="" id="{FEA2FAD0-C930-4871-BDED-A84891C5DBB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236975" y="255889"/>
            <a:ext cx="542593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cs-CZ" sz="18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>
              <a:buNone/>
            </a:pPr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C49B60D4-F0C7-4330-B693-734B9F05E6C4}"/>
              </a:ext>
            </a:extLst>
          </p:cNvPr>
          <p:cNvSpPr txBox="1">
            <a:spLocks/>
          </p:cNvSpPr>
          <p:nvPr/>
        </p:nvSpPr>
        <p:spPr>
          <a:xfrm>
            <a:off x="4630731" y="923351"/>
            <a:ext cx="4204947" cy="34901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Úřad pro ochranu hospodářské soutěže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Svaz průmyslu a dopravy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Konfederace zaměstnavatelských a podnikatelských svazů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Hospodářská komora ČR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Českomoravská konfederace odborových svazů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Asociace samostatných odborů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Asociace českých herních vývojářů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Asociace animovaného filmu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Za kreativní Česko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Asociace výzkumných organizací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České středisko ITI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Akademie věd České republiky</a:t>
            </a:r>
          </a:p>
          <a:p>
            <a:pPr marL="171450" indent="-171450">
              <a:spcBef>
                <a:spcPct val="20000"/>
              </a:spcBef>
              <a:buClr>
                <a:srgbClr val="004B8D"/>
              </a:buClr>
              <a:buSzTx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4B8D"/>
                </a:solidFill>
              </a:rPr>
              <a:t>Asociace malých a středních podniků a živnostníků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24115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584775"/>
          </a:xfrm>
        </p:spPr>
        <p:txBody>
          <a:bodyPr/>
          <a:lstStyle/>
          <a:p>
            <a:r>
              <a:rPr lang="cs-CZ" dirty="0"/>
              <a:t>Průběh příprav – 1. fáze</a:t>
            </a:r>
            <a:br>
              <a:rPr lang="cs-CZ" dirty="0"/>
            </a:br>
            <a:r>
              <a:rPr lang="cs-CZ" sz="1400" dirty="0"/>
              <a:t>srpen – září 2020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Od přípravy Hospodářské strategie k Východiskům Národního plánu obnovy</a:t>
            </a:r>
          </a:p>
          <a:p>
            <a:r>
              <a:rPr lang="cs-CZ" sz="1600" dirty="0"/>
              <a:t>Pilíře připravované Hospodářské strategie 2030 byly pro účely Národního plánu obnovy doplněny o Zdraví a odolnost obyvatel a další složky v reakci na COVID-19.</a:t>
            </a:r>
          </a:p>
          <a:p>
            <a:r>
              <a:rPr lang="cs-CZ" sz="1600" dirty="0"/>
              <a:t>Byly sesbírány projekty a aktivity k realizaci v jednotlivých oblastech v příštích letech celkově za téměř 1 bilion Kč, ty byly následně zúženy na realizovatelné akce celkem za 282 mld. Kč.</a:t>
            </a:r>
          </a:p>
          <a:p>
            <a:r>
              <a:rPr lang="cs-CZ" sz="1600" dirty="0"/>
              <a:t>Gesční rezorty koordinovány Ministerstvem průmyslu a obchodu a Úřadem vlády, připravily text Východisek Národního plánu obnovy. </a:t>
            </a:r>
          </a:p>
        </p:txBody>
      </p:sp>
    </p:spTree>
    <p:extLst>
      <p:ext uri="{BB962C8B-B14F-4D97-AF65-F5344CB8AC3E}">
        <p14:creationId xmlns:p14="http://schemas.microsoft.com/office/powerpoint/2010/main" val="1504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584775"/>
          </a:xfrm>
        </p:spPr>
        <p:txBody>
          <a:bodyPr/>
          <a:lstStyle/>
          <a:p>
            <a:r>
              <a:rPr lang="cs-CZ" dirty="0"/>
              <a:t>Průběh příprav – 2. fáze</a:t>
            </a:r>
            <a:br>
              <a:rPr lang="cs-CZ" dirty="0"/>
            </a:br>
            <a:r>
              <a:rPr lang="cs-CZ" sz="1400" dirty="0"/>
              <a:t>říjen – prosinec 2020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Předložení Východisek NPO Evropské komisi a zahájení konzultací</a:t>
            </a:r>
          </a:p>
          <a:p>
            <a:r>
              <a:rPr lang="cs-CZ" sz="1600" dirty="0"/>
              <a:t>15. října ČR jako první členský stát předložila Východiska Národního plánu obnovy z rukou premiéra Andreje </a:t>
            </a:r>
            <a:r>
              <a:rPr lang="cs-CZ" sz="1600" dirty="0" err="1"/>
              <a:t>Babiše</a:t>
            </a:r>
            <a:r>
              <a:rPr lang="cs-CZ" sz="1600" dirty="0"/>
              <a:t> předsedkyni Evropské komisi paní Ursule von der </a:t>
            </a:r>
            <a:r>
              <a:rPr lang="cs-CZ" sz="1600" dirty="0" err="1"/>
              <a:t>Leyen</a:t>
            </a:r>
            <a:r>
              <a:rPr lang="cs-CZ" sz="1600" dirty="0"/>
              <a:t>. </a:t>
            </a:r>
          </a:p>
          <a:p>
            <a:r>
              <a:rPr lang="cs-CZ" sz="1600" dirty="0"/>
              <a:t>Byly zahájeny oficiální pravidelné konzultace s Evropskou komisí a domácími partnery.</a:t>
            </a:r>
          </a:p>
          <a:p>
            <a:r>
              <a:rPr lang="cs-CZ" sz="1600" dirty="0"/>
              <a:t>Rezorty rozpracovaly jednotlivé komponenty NPO do detailu včetně nastavení cílů, milníků i rozvržení výdajů do jednotlivých let realizace. </a:t>
            </a:r>
          </a:p>
        </p:txBody>
      </p:sp>
    </p:spTree>
    <p:extLst>
      <p:ext uri="{BB962C8B-B14F-4D97-AF65-F5344CB8AC3E}">
        <p14:creationId xmlns:p14="http://schemas.microsoft.com/office/powerpoint/2010/main" val="4954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6AADD9-711A-452B-BE01-0CC5575C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261680"/>
            <a:ext cx="8418512" cy="584775"/>
          </a:xfrm>
        </p:spPr>
        <p:txBody>
          <a:bodyPr/>
          <a:lstStyle/>
          <a:p>
            <a:r>
              <a:rPr lang="cs-CZ" dirty="0"/>
              <a:t>Průběh příprav – 3. fáze</a:t>
            </a:r>
            <a:br>
              <a:rPr lang="cs-CZ" dirty="0"/>
            </a:br>
            <a:r>
              <a:rPr lang="cs-CZ" sz="1400" dirty="0"/>
              <a:t>leden – březen 2021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1653A0-2132-40AF-81F1-2C89A6C3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900" b="1" dirty="0"/>
          </a:p>
          <a:p>
            <a:pPr marL="0" indent="0">
              <a:buNone/>
            </a:pPr>
            <a:r>
              <a:rPr lang="cs-CZ" sz="1800" b="1" dirty="0"/>
              <a:t>Detailní technické konzultace k jednotlivým komponentám NPO na evropské i národní úrovni</a:t>
            </a:r>
            <a:endParaRPr lang="cs-CZ" sz="1800" dirty="0"/>
          </a:p>
          <a:p>
            <a:r>
              <a:rPr lang="cs-CZ" sz="1600" dirty="0"/>
              <a:t>12. února vešlo v platnost příslušné Nařízení Evropského parlamentu a Rady, kterým se zřizuje Nástroj pro oživení a odolnost, a které stanovilo finální rámec pro přípravu NPO.</a:t>
            </a:r>
          </a:p>
          <a:p>
            <a:r>
              <a:rPr lang="cs-CZ" sz="1600" dirty="0"/>
              <a:t>Pokračovaly konzultace i úpravy dle připomínek na národní i evropské úrovni a sladění NPO s legislativním rámcem EU. </a:t>
            </a:r>
          </a:p>
          <a:p>
            <a:r>
              <a:rPr lang="cs-CZ" sz="1600" dirty="0"/>
              <a:t>Proběhla jednání ve výborech Senátu a výborech a podvýborech Sněmovny Parlamentu ČR.</a:t>
            </a:r>
          </a:p>
          <a:p>
            <a:r>
              <a:rPr lang="cs-CZ" sz="1600" dirty="0"/>
              <a:t>Probíhala finalizace pracovní verze NPO. </a:t>
            </a:r>
          </a:p>
        </p:txBody>
      </p:sp>
    </p:spTree>
    <p:extLst>
      <p:ext uri="{BB962C8B-B14F-4D97-AF65-F5344CB8AC3E}">
        <p14:creationId xmlns:p14="http://schemas.microsoft.com/office/powerpoint/2010/main" val="39717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buhaL3riK.KYlDRU4mD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buhaL3riK.KYlDRU4mD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24C"/>
      </a:accent1>
      <a:accent2>
        <a:srgbClr val="004487"/>
      </a:accent2>
      <a:accent3>
        <a:srgbClr val="E61B31"/>
      </a:accent3>
      <a:accent4>
        <a:srgbClr val="B9DCFF"/>
      </a:accent4>
      <a:accent5>
        <a:srgbClr val="007DFA"/>
      </a:accent5>
      <a:accent6>
        <a:srgbClr val="0D697B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24C"/>
        </a:accent1>
        <a:accent2>
          <a:srgbClr val="004487"/>
        </a:accent2>
        <a:accent3>
          <a:srgbClr val="E61B31"/>
        </a:accent3>
        <a:accent4>
          <a:srgbClr val="B9DCFF"/>
        </a:accent4>
        <a:accent5>
          <a:srgbClr val="007DFA"/>
        </a:accent5>
        <a:accent6>
          <a:srgbClr val="0D697B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ERV 2020.potx" id="{0D39A3D2-511F-4F2E-9156-D618F03B1DFC}" vid="{738D19EC-329D-47BB-A21B-4732815868D7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24C"/>
      </a:accent1>
      <a:accent2>
        <a:srgbClr val="004487"/>
      </a:accent2>
      <a:accent3>
        <a:srgbClr val="E61B31"/>
      </a:accent3>
      <a:accent4>
        <a:srgbClr val="B9DCFF"/>
      </a:accent4>
      <a:accent5>
        <a:srgbClr val="007DFA"/>
      </a:accent5>
      <a:accent6>
        <a:srgbClr val="0D697B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24C"/>
        </a:accent1>
        <a:accent2>
          <a:srgbClr val="004487"/>
        </a:accent2>
        <a:accent3>
          <a:srgbClr val="E61B31"/>
        </a:accent3>
        <a:accent4>
          <a:srgbClr val="B9DCFF"/>
        </a:accent4>
        <a:accent5>
          <a:srgbClr val="007DFA"/>
        </a:accent5>
        <a:accent6>
          <a:srgbClr val="0D697B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ERV 2020.potx" id="{0D39A3D2-511F-4F2E-9156-D618F03B1DFC}" vid="{738D19EC-329D-47BB-A21B-4732815868D7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O">
    <a:dk1>
      <a:srgbClr val="000000"/>
    </a:dk1>
    <a:lt1>
      <a:sysClr val="window" lastClr="FFFFFF"/>
    </a:lt1>
    <a:dk2>
      <a:srgbClr val="004B8D"/>
    </a:dk2>
    <a:lt2>
      <a:srgbClr val="B9E0F7"/>
    </a:lt2>
    <a:accent1>
      <a:srgbClr val="E31B23"/>
    </a:accent1>
    <a:accent2>
      <a:srgbClr val="004B8D"/>
    </a:accent2>
    <a:accent3>
      <a:srgbClr val="0096D6"/>
    </a:accent3>
    <a:accent4>
      <a:srgbClr val="B5121B"/>
    </a:accent4>
    <a:accent5>
      <a:srgbClr val="B9E0F7"/>
    </a:accent5>
    <a:accent6>
      <a:srgbClr val="13B5EA"/>
    </a:accent6>
    <a:hlink>
      <a:srgbClr val="004B8D"/>
    </a:hlink>
    <a:folHlink>
      <a:srgbClr val="B5121B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AFFD6CE014942BF86BBEEBCBDDF03" ma:contentTypeVersion="2" ma:contentTypeDescription="Vytvoří nový dokument" ma:contentTypeScope="" ma:versionID="87ee1b771bc1505a0cc8f37e48df88dd">
  <xsd:schema xmlns:xsd="http://www.w3.org/2001/XMLSchema" xmlns:xs="http://www.w3.org/2001/XMLSchema" xmlns:p="http://schemas.microsoft.com/office/2006/metadata/properties" xmlns:ns2="295e6b08-c03f-4e1d-b56f-d1230bb11cb2" targetNamespace="http://schemas.microsoft.com/office/2006/metadata/properties" ma:root="true" ma:fieldsID="02a6742d09bc8fa5b0b925ce3985a6ee" ns2:_="">
    <xsd:import namespace="295e6b08-c03f-4e1d-b56f-d1230bb11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6b08-c03f-4e1d-b56f-d1230bb11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A7A131-5F50-48E6-821F-715A06CF7DBE}">
  <ds:schemaRefs>
    <ds:schemaRef ds:uri="295e6b08-c03f-4e1d-b56f-d1230bb11cb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777201-445A-4A0E-9C06-4A3E0DA4E8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FA94F-88BE-40B8-B5FC-CEB6CD9DF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e6b08-c03f-4e1d-b56f-d1230bb11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s číslováním</Template>
  <TotalTime>9043</TotalTime>
  <Words>1613</Words>
  <Application>Microsoft Office PowerPoint</Application>
  <PresentationFormat>Předvádění na obrazovce (16:9)</PresentationFormat>
  <Paragraphs>398</Paragraphs>
  <Slides>17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Georgia</vt:lpstr>
      <vt:lpstr>Segoe UI</vt:lpstr>
      <vt:lpstr>Wingdings</vt:lpstr>
      <vt:lpstr>Prezentace modrá B</vt:lpstr>
      <vt:lpstr>White</vt:lpstr>
      <vt:lpstr>1_White</vt:lpstr>
      <vt:lpstr>think-cell Slide</vt:lpstr>
      <vt:lpstr>Národní plán obnovy  </vt:lpstr>
      <vt:lpstr>Obsah</vt:lpstr>
      <vt:lpstr>Proč vznikl Národní plán obnovy</vt:lpstr>
      <vt:lpstr>Vize: Česká republika odolná a konkurenceschopná</vt:lpstr>
      <vt:lpstr>Aktéři přípravy NPO </vt:lpstr>
      <vt:lpstr>Aktéři přípravy NPO </vt:lpstr>
      <vt:lpstr>Průběh příprav – 1. fáze srpen – září 2020</vt:lpstr>
      <vt:lpstr>Průběh příprav – 2. fáze říjen – prosinec 2020</vt:lpstr>
      <vt:lpstr>Průběh příprav – 3. fáze leden – březen 2021</vt:lpstr>
      <vt:lpstr>Průběh příprav – 4. fáze březen – srpen 2021</vt:lpstr>
      <vt:lpstr>Komponenty Národního plánu obnovy</vt:lpstr>
      <vt:lpstr>Dělení alokace do různých oblastí</vt:lpstr>
      <vt:lpstr>NPO je pro občany,…</vt:lpstr>
      <vt:lpstr>… pro oblast veřejné správy a eGovernmentu,…</vt:lpstr>
      <vt:lpstr>… pro obce, města a kraje,…</vt:lpstr>
      <vt:lpstr>… a také pro podniky.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plán obnovy Představení, současný stav a další postup prací</dc:title>
  <dc:creator>hronza</dc:creator>
  <cp:lastModifiedBy>Silvana Jirotková</cp:lastModifiedBy>
  <cp:revision>302</cp:revision>
  <cp:lastPrinted>2020-10-20T06:57:33Z</cp:lastPrinted>
  <dcterms:created xsi:type="dcterms:W3CDTF">2020-10-20T06:14:06Z</dcterms:created>
  <dcterms:modified xsi:type="dcterms:W3CDTF">2021-06-08T05:23:46Z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0x010100FD6AFFD6CE014942BF86BBEEBCBDDF03</vt:lpwstr>
  </property>
</Properties>
</file>